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35"/>
  </p:notesMasterIdLst>
  <p:sldIdLst>
    <p:sldId id="256" r:id="rId5"/>
    <p:sldId id="346" r:id="rId6"/>
    <p:sldId id="355" r:id="rId7"/>
    <p:sldId id="356" r:id="rId8"/>
    <p:sldId id="321" r:id="rId9"/>
    <p:sldId id="357" r:id="rId10"/>
    <p:sldId id="376" r:id="rId11"/>
    <p:sldId id="358" r:id="rId12"/>
    <p:sldId id="359" r:id="rId13"/>
    <p:sldId id="360" r:id="rId14"/>
    <p:sldId id="361" r:id="rId15"/>
    <p:sldId id="334" r:id="rId16"/>
    <p:sldId id="337" r:id="rId17"/>
    <p:sldId id="366" r:id="rId18"/>
    <p:sldId id="363" r:id="rId19"/>
    <p:sldId id="364" r:id="rId20"/>
    <p:sldId id="351" r:id="rId21"/>
    <p:sldId id="327" r:id="rId22"/>
    <p:sldId id="367" r:id="rId23"/>
    <p:sldId id="311" r:id="rId24"/>
    <p:sldId id="372" r:id="rId25"/>
    <p:sldId id="373" r:id="rId26"/>
    <p:sldId id="370" r:id="rId27"/>
    <p:sldId id="314" r:id="rId28"/>
    <p:sldId id="317" r:id="rId29"/>
    <p:sldId id="316" r:id="rId30"/>
    <p:sldId id="310" r:id="rId31"/>
    <p:sldId id="374" r:id="rId32"/>
    <p:sldId id="279" r:id="rId33"/>
    <p:sldId id="3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62793" autoAdjust="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81F95-AFE3-476F-B659-D263FA31347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C912-89BC-403F-B7A5-958ED3627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5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12284-0618-4B2B-9ABA-D2EEAEEBCA3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The interior of the Earth is divided into layers based on chemical and physical properties.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The Earth has an outer silica-rich, solid crust, a highly viscous mantle, and a core comprising a liquid outer core that is much less viscous than the mantle, and a solid inner core.</a:t>
            </a:r>
          </a:p>
          <a:p>
            <a:pPr>
              <a:buFontTx/>
              <a:buChar char="•"/>
            </a:pPr>
            <a:endParaRPr lang="en-US" altLang="en-US" dirty="0">
              <a:latin typeface="Helvetica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Working from the </a:t>
            </a:r>
            <a:r>
              <a:rPr lang="en-US" altLang="en-US" dirty="0" err="1">
                <a:latin typeface="Helvetica" panose="020B0604020202020204" pitchFamily="34" charset="0"/>
              </a:rPr>
              <a:t>centre</a:t>
            </a:r>
            <a:r>
              <a:rPr lang="en-US" altLang="en-US" dirty="0">
                <a:latin typeface="Helvetica" panose="020B0604020202020204" pitchFamily="34" charset="0"/>
              </a:rPr>
              <a:t> of the Earth out we have:</a:t>
            </a:r>
          </a:p>
          <a:p>
            <a:pPr lvl="1">
              <a:buFontTx/>
              <a:buChar char="•"/>
            </a:pPr>
            <a:r>
              <a:rPr lang="en-US" altLang="en-US" dirty="0">
                <a:latin typeface="Helvetica" panose="020B0604020202020204" pitchFamily="34" charset="0"/>
              </a:rPr>
              <a:t>The </a:t>
            </a:r>
            <a:r>
              <a:rPr lang="en-US" altLang="en-US" b="1" dirty="0"/>
              <a:t>inner core</a:t>
            </a:r>
            <a:r>
              <a:rPr lang="en-US" altLang="en-US" dirty="0">
                <a:latin typeface="Helvetica" panose="020B0604020202020204" pitchFamily="34" charset="0"/>
              </a:rPr>
              <a:t> is a primarily solid sphere about 1220 km in radius situated at Earth's center.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The </a:t>
            </a:r>
            <a:r>
              <a:rPr lang="en-US" altLang="en-US" dirty="0">
                <a:latin typeface="Helvetica" panose="020B0604020202020204" pitchFamily="34" charset="0"/>
              </a:rPr>
              <a:t>liquid outer core is </a:t>
            </a:r>
            <a:r>
              <a:rPr lang="en-US" altLang="en-US" dirty="0"/>
              <a:t>2300 km thick and like the inner core composed of a nickel-iron alloy (but with less iron than the solid inner core).</a:t>
            </a:r>
          </a:p>
          <a:p>
            <a:pPr lvl="3">
              <a:buFontTx/>
              <a:buChar char="•"/>
            </a:pPr>
            <a:r>
              <a:rPr lang="en-US" altLang="en-US" dirty="0" err="1"/>
              <a:t>Iseismic</a:t>
            </a:r>
            <a:r>
              <a:rPr lang="en-US" altLang="en-US" dirty="0"/>
              <a:t> and other geophysical evidence indicates that the outer core is so hot that the metals are in a liquid state.</a:t>
            </a:r>
          </a:p>
          <a:p>
            <a:pPr lvl="1">
              <a:buFontTx/>
              <a:buChar char="•"/>
            </a:pPr>
            <a:r>
              <a:rPr lang="en-US" altLang="en-US" dirty="0"/>
              <a:t>The mantle i</a:t>
            </a:r>
            <a:r>
              <a:rPr lang="en-US" altLang="en-US" dirty="0">
                <a:latin typeface="Helvetica" panose="020B0604020202020204" pitchFamily="34" charset="0"/>
              </a:rPr>
              <a:t>s approximately 2,900 km thick and comprises 70% of Earth's volume. (the core makes up about 30% of Earth's volume, with the outer crust [where we live] &lt;1%!!).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outer most layer is the crust - this is the most familiar to us as it is where we live. </a:t>
            </a:r>
          </a:p>
          <a:p>
            <a:pPr lvl="3">
              <a:buFontTx/>
              <a:buChar char="•"/>
            </a:pPr>
            <a:endParaRPr lang="en-US" altLang="en-U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2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C912-89BC-403F-B7A5-958ED3627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C912-89BC-403F-B7A5-958ED3627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C912-89BC-403F-B7A5-958ED3627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C912-89BC-403F-B7A5-958ED3627D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7E082-977D-4B15-891A-52B5D82114C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The Earth has two different types of crust: Continental crust and Oceanic crust. Each has different properties and therefore behaves in different ways.</a:t>
            </a:r>
          </a:p>
          <a:p>
            <a:pPr>
              <a:buFontTx/>
              <a:buChar char="•"/>
            </a:pPr>
            <a:r>
              <a:rPr lang="en-US" altLang="en-US" dirty="0"/>
              <a:t>Continental crust:</a:t>
            </a:r>
          </a:p>
          <a:p>
            <a:pPr lvl="1">
              <a:buFontTx/>
              <a:buChar char="•"/>
            </a:pPr>
            <a:r>
              <a:rPr lang="en-US" altLang="en-US" dirty="0"/>
              <a:t>Continental crust forms the land (the continents, as the name suggests) that we see today.</a:t>
            </a:r>
          </a:p>
          <a:p>
            <a:pPr lvl="3">
              <a:buFontTx/>
              <a:buChar char="-"/>
            </a:pPr>
            <a:endParaRPr lang="en-US" altLang="en-US" dirty="0"/>
          </a:p>
          <a:p>
            <a:pPr>
              <a:buFontTx/>
              <a:buChar char="-"/>
            </a:pPr>
            <a:r>
              <a:rPr lang="en-US" altLang="en-US" dirty="0"/>
              <a:t>Oceanic crust:</a:t>
            </a:r>
          </a:p>
          <a:p>
            <a:pPr lvl="1">
              <a:buFontTx/>
              <a:buChar char="-"/>
            </a:pPr>
            <a:r>
              <a:rPr lang="en-US" altLang="en-US" dirty="0"/>
              <a:t> As the name already suggests, this crust is below the oceans.</a:t>
            </a:r>
          </a:p>
          <a:p>
            <a:pPr lvl="2">
              <a:buFontTx/>
              <a:buChar char="-"/>
            </a:pPr>
            <a:r>
              <a:rPr lang="en-US" altLang="en-US" dirty="0"/>
              <a:t>Compared to continental crust, Oceanic crust is thin (6-11 km).</a:t>
            </a:r>
          </a:p>
          <a:p>
            <a:pPr lvl="2">
              <a:buFontTx/>
              <a:buChar char="-"/>
            </a:pPr>
            <a:r>
              <a:rPr lang="en-US" altLang="en-US" dirty="0"/>
              <a:t>It is more dense than continental crust and therefore when the two types of crust meet, oceanic crust will sink underneath continental crust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63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401A510-FBF0-4A7E-8C0C-796F1A9A3E4D}" type="slidenum">
              <a:rPr lang="en-US" altLang="en-US" b="0" smtClean="0"/>
              <a:pPr eaLnBrk="1" hangingPunct="1"/>
              <a:t>9</a:t>
            </a:fld>
            <a:endParaRPr lang="en-US" altLang="en-US" b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0B0EF9A-A82E-4108-8168-08AFB82FE267}" type="slidenum">
              <a:rPr lang="en-US" altLang="en-US" b="0" smtClean="0"/>
              <a:pPr eaLnBrk="1" hangingPunct="1"/>
              <a:t>10</a:t>
            </a:fld>
            <a:endParaRPr lang="en-US" altLang="en-US" b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4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75C74-F231-472F-8B91-1BC89261322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Example: </a:t>
            </a:r>
          </a:p>
          <a:p>
            <a:pPr lvl="2">
              <a:buFontTx/>
              <a:buChar char="•"/>
            </a:pPr>
            <a:r>
              <a:rPr lang="en-US" altLang="en-US" dirty="0" smtClean="0">
                <a:latin typeface="Helvetica" panose="020B0604020202020204" pitchFamily="34" charset="0"/>
              </a:rPr>
              <a:t>Mt </a:t>
            </a:r>
            <a:r>
              <a:rPr lang="en-US" altLang="en-US" dirty="0">
                <a:latin typeface="Helvetica" panose="020B0604020202020204" pitchFamily="34" charset="0"/>
              </a:rPr>
              <a:t>Everest is the highest altitude mountain on our planet standing 8,840 </a:t>
            </a:r>
            <a:r>
              <a:rPr lang="en-US" altLang="en-US" dirty="0" err="1">
                <a:latin typeface="Helvetica" panose="020B0604020202020204" pitchFamily="34" charset="0"/>
              </a:rPr>
              <a:t>metres</a:t>
            </a:r>
            <a:r>
              <a:rPr lang="en-US" altLang="en-US" dirty="0">
                <a:latin typeface="Helvetica" panose="020B0604020202020204" pitchFamily="34" charset="0"/>
              </a:rPr>
              <a:t> high. This means that below the surface at the foot of the mountain the crust is a further 61 km deep!!</a:t>
            </a:r>
          </a:p>
          <a:p>
            <a:pPr lvl="2">
              <a:buFontTx/>
              <a:buChar char="•"/>
            </a:pPr>
            <a:endParaRPr lang="en-US" altLang="en-US" dirty="0">
              <a:latin typeface="Helvetica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3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0E6CD-9BBC-4E2E-9F28-26F6F5EF95F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When two oceanic plates converge, because they are dense, one runs over the top of the other causing it to sink into the mantle and a subduction zone is formed.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Trenches are the deepest parts of the ocean and remain largely unexplored.</a:t>
            </a:r>
          </a:p>
        </p:txBody>
      </p:sp>
    </p:spTree>
    <p:extLst>
      <p:ext uri="{BB962C8B-B14F-4D97-AF65-F5344CB8AC3E}">
        <p14:creationId xmlns:p14="http://schemas.microsoft.com/office/powerpoint/2010/main" val="156215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60747D-79DF-4C6C-ACB3-2CB158DFC7EB}" type="slidenum">
              <a:rPr lang="en-US" altLang="en-US" b="0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 b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2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930BD-8897-432A-9B0D-53F1339280B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Shows </a:t>
            </a:r>
            <a:r>
              <a:rPr lang="en-US" altLang="en-US" dirty="0"/>
              <a:t>normal conditions. Note the presence of a pre-existing crack or fault in the seafloor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The earthquake! An earthquake causes a piece of the seafloor to be pushed up into the overlying ocean. This causes the water to also be displaced/pushed up.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The displaced water forms tsunami wave that can travel thousands of </a:t>
            </a:r>
            <a:r>
              <a:rPr lang="en-US" altLang="en-US" dirty="0" err="1"/>
              <a:t>kilometres</a:t>
            </a:r>
            <a:r>
              <a:rPr lang="en-US" altLang="en-US" dirty="0"/>
              <a:t> before it reaches land. The wave will break when it does eventually reach the shore potentially causing flooding as the water level rises well above normal sea level.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Mud, sand and a trail of debris (trees, building material </a:t>
            </a:r>
            <a:r>
              <a:rPr lang="en-US" altLang="en-US" dirty="0" err="1"/>
              <a:t>etc</a:t>
            </a:r>
            <a:r>
              <a:rPr lang="en-US" altLang="en-US" dirty="0"/>
              <a:t>) is left deposited on the sea shore after the wave has subsided.</a:t>
            </a:r>
          </a:p>
        </p:txBody>
      </p:sp>
    </p:spTree>
    <p:extLst>
      <p:ext uri="{BB962C8B-B14F-4D97-AF65-F5344CB8AC3E}">
        <p14:creationId xmlns:p14="http://schemas.microsoft.com/office/powerpoint/2010/main" val="212781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1EFC6-11A8-41F6-933D-908794C0D77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We are now going to discuss the processes that occur at plate tectonic boundaries. What happens when plates meet?</a:t>
            </a:r>
          </a:p>
        </p:txBody>
      </p:sp>
    </p:spTree>
    <p:extLst>
      <p:ext uri="{BB962C8B-B14F-4D97-AF65-F5344CB8AC3E}">
        <p14:creationId xmlns:p14="http://schemas.microsoft.com/office/powerpoint/2010/main" val="381561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78851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7885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7885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885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7885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5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5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88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7885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886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7886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86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7886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6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7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8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9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889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7890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0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1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891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891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1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2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3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4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8948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7894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895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7895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5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96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896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896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896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7896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7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7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7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7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97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97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976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8977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8978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E6D5CB26-F872-4C8A-B57D-02BC5246B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F375-8534-4AC6-B3FB-34C867056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70DBF-FB22-4AAD-86B1-0903DF4A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5A6A1-75FF-418C-BCCD-5B4610293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D45A4-DD1B-4F82-8A83-22FEFEC3C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0F9B1-DD6F-4835-85E0-1105FCBCF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07259-D26C-459B-BE49-9F3C2744A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E3C0D-AE93-4B1D-B6D7-F2AE6F64A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8896E-C041-47BD-8FD7-FF5FABDA3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E573C-5CB9-42D1-A8F8-87CF36B7B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77A1-E24F-4678-9F86-82873D16C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77827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7782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7782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7830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7783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83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783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7783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7836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7783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783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7783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4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5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6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7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7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7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7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7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77875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7787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7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7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7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7788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7788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8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9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0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1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2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2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2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92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7924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7792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2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7927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7792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2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93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7793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7793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4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4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4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94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7794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4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4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795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95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795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E05ECC7-A7F7-4854-948D-9BB55A7619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95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9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gE0UnyA2k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6jHaeB8CR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f73HNZZGY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ysL02ZvQ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219200"/>
            <a:ext cx="6400800" cy="1752600"/>
          </a:xfrm>
        </p:spPr>
        <p:txBody>
          <a:bodyPr/>
          <a:lstStyle/>
          <a:p>
            <a:r>
              <a:rPr lang="en-US" sz="6600" b="1" dirty="0" smtClean="0"/>
              <a:t>The Earth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ates div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0"/>
            <a:ext cx="4538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62000" y="3380618"/>
            <a:ext cx="1371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2403475" y="2376109"/>
            <a:ext cx="990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" y="6477000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solidFill>
                  <a:schemeClr val="bg2"/>
                </a:solidFill>
              </a:rPr>
              <a:t>.aucegypt.edu/faculty/ hamroush/images/Geol...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Great Rift Valley in Africa</a:t>
            </a:r>
            <a:endParaRPr lang="en-US" altLang="en-US" sz="3200" b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3385869" y="3229818"/>
            <a:ext cx="990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1676400" y="4343400"/>
            <a:ext cx="1371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105400" y="457200"/>
            <a:ext cx="4038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300" dirty="0"/>
              <a:t>Where a divergent boundary crosses the land, </a:t>
            </a:r>
            <a:br>
              <a:rPr lang="en-US" altLang="en-US" sz="3300" dirty="0"/>
            </a:br>
            <a:r>
              <a:rPr lang="en-US" altLang="en-US" sz="3300" dirty="0"/>
              <a:t>rift valleys </a:t>
            </a:r>
            <a:br>
              <a:rPr lang="en-US" altLang="en-US" sz="3300" dirty="0"/>
            </a:br>
            <a:r>
              <a:rPr lang="en-US" altLang="en-US" sz="3300" dirty="0"/>
              <a:t>form, which are </a:t>
            </a:r>
            <a:r>
              <a:rPr lang="en-US" altLang="en-US" sz="3300" dirty="0" smtClean="0"/>
              <a:t>approximately 30 miles wide</a:t>
            </a:r>
            <a:endParaRPr lang="en-US" altLang="en-US" sz="3300" dirty="0"/>
          </a:p>
        </p:txBody>
      </p:sp>
      <p:sp>
        <p:nvSpPr>
          <p:cNvPr id="2" name="Rectangle 1"/>
          <p:cNvSpPr/>
          <p:nvPr/>
        </p:nvSpPr>
        <p:spPr>
          <a:xfrm rot="2606062">
            <a:off x="2101242" y="3589248"/>
            <a:ext cx="134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Rift Valley</a:t>
            </a:r>
          </a:p>
        </p:txBody>
      </p:sp>
    </p:spTree>
    <p:extLst>
      <p:ext uri="{BB962C8B-B14F-4D97-AF65-F5344CB8AC3E}">
        <p14:creationId xmlns:p14="http://schemas.microsoft.com/office/powerpoint/2010/main" val="40975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1922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pPr lvl="1" eaLnBrk="0" hangingPunct="0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5800" y="144780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600" dirty="0">
                <a:cs typeface="Arial" pitchFamily="34" charset="0"/>
              </a:rPr>
              <a:t>If 2 continental plates collide</a:t>
            </a:r>
            <a:r>
              <a:rPr lang="en-US" sz="3600" dirty="0" smtClean="0">
                <a:cs typeface="Arial" pitchFamily="34" charset="0"/>
              </a:rPr>
              <a:t>, mountains </a:t>
            </a:r>
            <a:r>
              <a:rPr lang="en-US" sz="3600" dirty="0">
                <a:cs typeface="Arial" pitchFamily="34" charset="0"/>
              </a:rPr>
              <a:t>are formed.  </a:t>
            </a:r>
            <a:endParaRPr lang="en-US" sz="3600" dirty="0" smtClean="0"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3600" dirty="0" smtClean="0">
                <a:cs typeface="Arial" pitchFamily="34" charset="0"/>
              </a:rPr>
              <a:t>Result- Mountain Ranges</a:t>
            </a:r>
            <a:endParaRPr lang="en-US" sz="3600" dirty="0"/>
          </a:p>
          <a:p>
            <a:pPr lvl="1" eaLnBrk="0" hangingPunct="0"/>
            <a:endParaRPr lang="en-US" sz="3200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77412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latin typeface="+mj-lt"/>
              </a:rPr>
              <a:t>Converging (Collision) Zone</a:t>
            </a:r>
          </a:p>
        </p:txBody>
      </p:sp>
      <p:pic>
        <p:nvPicPr>
          <p:cNvPr id="6" name="Picture 3" descr="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50" y="3886200"/>
            <a:ext cx="2365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nverg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7287"/>
            <a:ext cx="4343400" cy="30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7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  <p:bldP spid="460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953000" y="1692783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Himalayas</a:t>
            </a:r>
          </a:p>
        </p:txBody>
      </p:sp>
      <p:pic>
        <p:nvPicPr>
          <p:cNvPr id="45064" name="Picture 8" descr="800px-Mount_Everest_from_Rongbuk_may_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1988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800px-Everestpano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5588"/>
            <a:ext cx="60960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35977"/>
            <a:ext cx="3441700" cy="65556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en-US" sz="2800" dirty="0"/>
              <a:t>Neither side of the boundary wants to sink beneath the other side, and as a result the two plates push against each other and the crust buckles and cracks, pushing up (and down into the mantle) high mountain ranges.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33597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Himalayas are still growing as the two plates continue to push into one another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2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altLang="en-US" sz="2800" b="1" dirty="0" smtClean="0"/>
              <a:t>Subduction zone - </a:t>
            </a:r>
            <a:r>
              <a:rPr lang="en-US" altLang="en-US" sz="2800" dirty="0" smtClean="0"/>
              <a:t>plate </a:t>
            </a:r>
            <a:r>
              <a:rPr lang="en-US" altLang="en-US" sz="2800" dirty="0"/>
              <a:t>is bent downward to form a very deep depression in the ocean floor </a:t>
            </a:r>
            <a:r>
              <a:rPr lang="en-US" altLang="en-US" sz="2800" dirty="0" smtClean="0"/>
              <a:t>Result- </a:t>
            </a:r>
            <a:r>
              <a:rPr lang="en-US" altLang="en-US" sz="2800" b="1" dirty="0" smtClean="0"/>
              <a:t>Trench</a:t>
            </a:r>
            <a:endParaRPr lang="en-US" altLang="en-US" sz="2800" dirty="0"/>
          </a:p>
          <a:p>
            <a:endParaRPr lang="en-US" altLang="en-US" sz="2800" dirty="0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Ocean-Ocean Plate Collision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63520"/>
            <a:ext cx="7391400" cy="42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ternal image ringoffire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2710703"/>
            <a:ext cx="55626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65" y="76200"/>
            <a:ext cx="8830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Ring of Fire, in the Pacific Ocean, is where several tectonic plates come together.  </a:t>
            </a:r>
          </a:p>
          <a:p>
            <a:endParaRPr lang="en-US" sz="2800" dirty="0" smtClean="0"/>
          </a:p>
          <a:p>
            <a:r>
              <a:rPr lang="en-US" sz="2800" dirty="0" smtClean="0"/>
              <a:t>What sort of physical activity would you expect to find in the </a:t>
            </a:r>
            <a:r>
              <a:rPr lang="en-US" sz="2800" b="1" dirty="0" smtClean="0"/>
              <a:t>Ring of Fire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12" descr="kamch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97" y="2438400"/>
            <a:ext cx="1936750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47" y="5414216"/>
            <a:ext cx="2133600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1139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Transform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399"/>
            <a:ext cx="6248400" cy="2713873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Arial" pitchFamily="34" charset="0"/>
              </a:rPr>
              <a:t>At a Transform Boundary, the plates will grind or slide past each other rather than colliding.  </a:t>
            </a:r>
          </a:p>
          <a:p>
            <a:r>
              <a:rPr lang="en-US" sz="3200" dirty="0" smtClean="0">
                <a:cs typeface="Arial" pitchFamily="34" charset="0"/>
              </a:rPr>
              <a:t>Result:  Faults or Earthquakes</a:t>
            </a:r>
            <a:endParaRPr lang="en-US" sz="3200" dirty="0"/>
          </a:p>
        </p:txBody>
      </p:sp>
      <p:pic>
        <p:nvPicPr>
          <p:cNvPr id="5" name="Picture 4" descr="Trans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956400"/>
            <a:ext cx="3810000" cy="271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0"/>
            <a:ext cx="2733675" cy="2351088"/>
          </a:xfrm>
          <a:prstGeom prst="rect">
            <a:avLst/>
          </a:prstGeom>
          <a:noFill/>
        </p:spPr>
      </p:pic>
      <p:pic>
        <p:nvPicPr>
          <p:cNvPr id="6" name="Picture 6" descr="Sanandreasfault_sr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1"/>
            <a:ext cx="37741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276600" cy="868363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chemeClr val="bg1"/>
                </a:solidFill>
              </a:rPr>
              <a:t>   </a:t>
            </a:r>
            <a:r>
              <a:rPr lang="en-US" altLang="en-US" dirty="0" smtClean="0">
                <a:solidFill>
                  <a:schemeClr val="tx1"/>
                </a:solidFill>
              </a:rPr>
              <a:t>Transform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3356" y="1465730"/>
            <a:ext cx="4510087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/>
              <a:t> San Andreas Fault, responsible for many of California’s </a:t>
            </a:r>
            <a:r>
              <a:rPr lang="en-US" altLang="en-US" b="1" dirty="0" smtClean="0"/>
              <a:t>earthquakes</a:t>
            </a:r>
            <a:r>
              <a:rPr lang="en-US" altLang="en-US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hlinkClick r:id="rId3"/>
              </a:rPr>
              <a:t>https://www.youtube.com/watch?v=_</a:t>
            </a:r>
            <a:r>
              <a:rPr lang="en-US" altLang="en-US" dirty="0" smtClean="0">
                <a:hlinkClick r:id="rId3"/>
              </a:rPr>
              <a:t>gE0UnyA2kI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40964" name="Picture 4" descr="SAtransform244x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828"/>
            <a:ext cx="3733800" cy="55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33800" y="7620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 b="0" dirty="0" smtClean="0"/>
              <a:t>Boundaries</a:t>
            </a:r>
          </a:p>
        </p:txBody>
      </p:sp>
    </p:spTree>
    <p:extLst>
      <p:ext uri="{BB962C8B-B14F-4D97-AF65-F5344CB8AC3E}">
        <p14:creationId xmlns:p14="http://schemas.microsoft.com/office/powerpoint/2010/main" val="20510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982 L 0.00416 -0.07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0166E-6 L 3.33333E-6 0.05548 " pathEditMode="relative" ptsTypes="AA">
                                      <p:cBhvr>
                                        <p:cTn id="8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10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04438 " pathEditMode="relative" ptsTypes="AA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10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6657 " pathEditMode="relative" ptsTypes="AA">
                                      <p:cBhvr>
                                        <p:cTn id="1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3" grpId="0"/>
      <p:bldP spid="3789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r>
              <a:rPr lang="en-US" altLang="en-US" dirty="0"/>
              <a:t>How does an earthquake form a tsunami?</a:t>
            </a:r>
          </a:p>
        </p:txBody>
      </p:sp>
      <p:pic>
        <p:nvPicPr>
          <p:cNvPr id="96260" name="Picture 4" descr="tsun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9508"/>
            <a:ext cx="8153400" cy="31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" y="4849277"/>
            <a:ext cx="8877300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/>
              <a:t>Tsunami is an earthquake on the ocean floor which results in a large wave</a:t>
            </a:r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24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altLang="en-US" sz="2400" dirty="0" smtClean="0">
                <a:solidFill>
                  <a:srgbClr val="FF0000"/>
                </a:solidFill>
                <a:hlinkClick r:id="rId4"/>
              </a:rPr>
              <a:t>www.youtube.com/watch?v=06jHaeB8CRA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21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924800" cy="3429000"/>
          </a:xfrm>
        </p:spPr>
        <p:txBody>
          <a:bodyPr/>
          <a:lstStyle/>
          <a:p>
            <a:r>
              <a:rPr lang="en-US" altLang="en-US" b="1" u="sng" dirty="0" smtClean="0"/>
              <a:t>External Processes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occur on the Earth’s surface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12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98475" y="228600"/>
            <a:ext cx="7556500" cy="11160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Weathering</a:t>
            </a: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" y="1143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44613"/>
            <a:ext cx="434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0" y="4240213"/>
            <a:ext cx="457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609600" indent="-609600">
              <a:buFont typeface="Wingdings" pitchFamily="2" charset="2"/>
              <a:buNone/>
            </a:pPr>
            <a:r>
              <a:rPr lang="en-US" altLang="en-US" sz="2800" dirty="0" smtClean="0">
                <a:latin typeface="Rockwell" pitchFamily="-105" charset="0"/>
              </a:rPr>
              <a:t>PHYSICAL </a:t>
            </a:r>
            <a:r>
              <a:rPr lang="en-US" altLang="en-US" sz="2800" dirty="0">
                <a:latin typeface="Rockwell" pitchFamily="-105" charset="0"/>
              </a:rPr>
              <a:t>WEATHERING: </a:t>
            </a:r>
            <a:r>
              <a:rPr lang="en-US" sz="2800" dirty="0" smtClean="0"/>
              <a:t>water </a:t>
            </a:r>
            <a:r>
              <a:rPr lang="en-US" sz="2800" dirty="0"/>
              <a:t>seeps into the rocks freezes expands and causes the rocks to break apart 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4684059" y="4258142"/>
            <a:ext cx="43465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609600" indent="-609600">
              <a:buFont typeface="Wingdings" pitchFamily="2" charset="2"/>
              <a:buNone/>
            </a:pPr>
            <a:r>
              <a:rPr lang="en-US" altLang="en-US" sz="2800" dirty="0">
                <a:latin typeface="Rockwell" pitchFamily="-105" charset="0"/>
              </a:rPr>
              <a:t>CHEMICAL WEATHERING:  </a:t>
            </a:r>
            <a:r>
              <a:rPr lang="en-US" sz="2800" dirty="0"/>
              <a:t>water dissolves some of the chemicals in rocks. Causes them break apart</a:t>
            </a:r>
          </a:p>
        </p:txBody>
      </p:sp>
    </p:spTree>
    <p:extLst>
      <p:ext uri="{BB962C8B-B14F-4D97-AF65-F5344CB8AC3E}">
        <p14:creationId xmlns:p14="http://schemas.microsoft.com/office/powerpoint/2010/main" val="6297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the Earth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51551"/>
            <a:ext cx="3581400" cy="3144249"/>
          </a:xfrm>
        </p:spPr>
        <p:txBody>
          <a:bodyPr/>
          <a:lstStyle/>
          <a:p>
            <a:r>
              <a:rPr lang="en-US" altLang="en-US" dirty="0"/>
              <a:t>The Earth is made up of 3 main layers:</a:t>
            </a:r>
          </a:p>
          <a:p>
            <a:pPr lvl="1"/>
            <a:r>
              <a:rPr lang="en-US" altLang="en-US" dirty="0"/>
              <a:t>Core</a:t>
            </a:r>
          </a:p>
          <a:p>
            <a:pPr lvl="1"/>
            <a:r>
              <a:rPr lang="en-US" altLang="en-US" dirty="0"/>
              <a:t>Mantle</a:t>
            </a:r>
          </a:p>
          <a:p>
            <a:pPr lvl="1"/>
            <a:r>
              <a:rPr lang="en-US" altLang="en-US" dirty="0"/>
              <a:t>Crust</a:t>
            </a:r>
          </a:p>
        </p:txBody>
      </p:sp>
      <p:pic>
        <p:nvPicPr>
          <p:cNvPr id="12293" name="Picture 5" descr="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800600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0" y="3733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Inner core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91200" y="32004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Outer core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096000" y="2286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Mantle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62400" y="381476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Crust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414" y="5068335"/>
            <a:ext cx="2806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Sketch The Earth and Label the Layers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2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Erosion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5595" y="1417638"/>
            <a:ext cx="3962400" cy="4525963"/>
          </a:xfrm>
        </p:spPr>
        <p:txBody>
          <a:bodyPr/>
          <a:lstStyle/>
          <a:p>
            <a:r>
              <a:rPr lang="en-US" sz="3600" dirty="0" smtClean="0"/>
              <a:t>Wind picks up sediments and will erode land features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37" y="1650113"/>
            <a:ext cx="4724400" cy="4038600"/>
          </a:xfr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3181"/>
            <a:ext cx="381639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3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3416480"/>
            <a:ext cx="8229600" cy="1139825"/>
          </a:xfrm>
        </p:spPr>
        <p:txBody>
          <a:bodyPr/>
          <a:lstStyle/>
          <a:p>
            <a:r>
              <a:rPr lang="en-US" dirty="0" smtClean="0"/>
              <a:t>Glacial Erosion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" y="53788"/>
            <a:ext cx="4817863" cy="4525963"/>
          </a:xfrm>
        </p:spPr>
        <p:txBody>
          <a:bodyPr/>
          <a:lstStyle/>
          <a:p>
            <a:r>
              <a:rPr lang="en-US" sz="3600" dirty="0" smtClean="0"/>
              <a:t>As glaciers slowly move the carry large rock debris</a:t>
            </a:r>
          </a:p>
          <a:p>
            <a:pPr lvl="1"/>
            <a:r>
              <a:rPr lang="en-US" sz="3200" dirty="0" smtClean="0"/>
              <a:t>Great Lakes were created by glaciers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63" y="38100"/>
            <a:ext cx="4295426" cy="3124200"/>
          </a:xfr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" y="3647374"/>
            <a:ext cx="4303059" cy="321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Erosion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3447" y="1295400"/>
            <a:ext cx="4419600" cy="5320553"/>
          </a:xfrm>
        </p:spPr>
        <p:txBody>
          <a:bodyPr/>
          <a:lstStyle/>
          <a:p>
            <a:r>
              <a:rPr lang="en-US" sz="3600" dirty="0" smtClean="0"/>
              <a:t>Waves, moving water (streams/rivers) and run off all carry sediments and erode.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295400"/>
            <a:ext cx="4953000" cy="2969667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00511"/>
            <a:ext cx="5024437" cy="275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16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Soil building: process of forming soil; formed by weathering and erosion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15399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soil: mixture of weathered rock, organic material, air, water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supports plant life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Canyon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3124200" cy="5715000"/>
          </a:xfrm>
        </p:spPr>
        <p:txBody>
          <a:bodyPr/>
          <a:lstStyle/>
          <a:p>
            <a:r>
              <a:rPr lang="en-US" dirty="0" smtClean="0"/>
              <a:t>Grand Canyon was formed from many physical processes</a:t>
            </a:r>
          </a:p>
          <a:p>
            <a:pPr lvl="1"/>
            <a:r>
              <a:rPr lang="en-US" dirty="0" smtClean="0"/>
              <a:t>Tectonic forces</a:t>
            </a:r>
          </a:p>
          <a:p>
            <a:pPr lvl="1"/>
            <a:r>
              <a:rPr lang="en-US" dirty="0" smtClean="0"/>
              <a:t>River systems</a:t>
            </a:r>
          </a:p>
          <a:p>
            <a:pPr lvl="1"/>
            <a:r>
              <a:rPr lang="en-US" dirty="0" smtClean="0"/>
              <a:t>Wind</a:t>
            </a:r>
          </a:p>
          <a:p>
            <a:pPr lvl="3"/>
            <a:r>
              <a:rPr lang="en-US" dirty="0" smtClean="0">
                <a:hlinkClick r:id="rId3"/>
              </a:rPr>
              <a:t>Grand Canyon Video 3:41 min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71" y="1413156"/>
            <a:ext cx="5867400" cy="5029200"/>
          </a:xfrm>
        </p:spPr>
      </p:pic>
    </p:spTree>
    <p:extLst>
      <p:ext uri="{BB962C8B-B14F-4D97-AF65-F5344CB8AC3E}">
        <p14:creationId xmlns:p14="http://schemas.microsoft.com/office/powerpoint/2010/main" val="29335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at Risk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3909391" cy="4572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98133" y="1873592"/>
            <a:ext cx="4876800" cy="4987925"/>
          </a:xfrm>
        </p:spPr>
        <p:txBody>
          <a:bodyPr/>
          <a:lstStyle/>
          <a:p>
            <a:r>
              <a:rPr lang="en-US" dirty="0" smtClean="0"/>
              <a:t>Because of current desert conditions, hot/dry climate, and continued erosion, the areas in red are at risk for desertification.</a:t>
            </a:r>
          </a:p>
          <a:p>
            <a:endParaRPr lang="en-US" dirty="0" smtClean="0"/>
          </a:p>
          <a:p>
            <a:r>
              <a:rPr lang="en-US" sz="2000" b="1" dirty="0" smtClean="0"/>
              <a:t>According to the map, what implications are there for Africa’s future regarding food?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20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7638"/>
            <a:ext cx="8534400" cy="5522259"/>
          </a:xfrm>
        </p:spPr>
      </p:pic>
    </p:spTree>
    <p:extLst>
      <p:ext uri="{BB962C8B-B14F-4D97-AF65-F5344CB8AC3E}">
        <p14:creationId xmlns:p14="http://schemas.microsoft.com/office/powerpoint/2010/main" val="622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Weathering Video 3:03 Min</a:t>
            </a:r>
            <a:endParaRPr lang="en-US" dirty="0" smtClean="0"/>
          </a:p>
          <a:p>
            <a:pPr lvl="1"/>
            <a:r>
              <a:rPr lang="en-US" dirty="0" smtClean="0"/>
              <a:t>Weathering</a:t>
            </a:r>
          </a:p>
          <a:p>
            <a:pPr lvl="1"/>
            <a:r>
              <a:rPr lang="en-US" dirty="0" smtClean="0"/>
              <a:t>Erosion</a:t>
            </a:r>
          </a:p>
          <a:p>
            <a:pPr lvl="1"/>
            <a:r>
              <a:rPr lang="en-US" dirty="0" smtClean="0"/>
              <a:t>List the different types of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447"/>
            <a:ext cx="8229600" cy="788987"/>
          </a:xfrm>
        </p:spPr>
        <p:txBody>
          <a:bodyPr/>
          <a:lstStyle/>
          <a:p>
            <a:r>
              <a:rPr lang="en-US" dirty="0" smtClean="0"/>
              <a:t>Internal Forces Lecture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5540"/>
            <a:ext cx="4038600" cy="5355385"/>
          </a:xfrm>
        </p:spPr>
        <p:txBody>
          <a:bodyPr/>
          <a:lstStyle/>
          <a:p>
            <a:r>
              <a:rPr lang="en-US" b="1" u="sng" dirty="0" smtClean="0">
                <a:cs typeface="Arial" pitchFamily="34" charset="0"/>
              </a:rPr>
              <a:t>Divergent Zones </a:t>
            </a:r>
            <a:r>
              <a:rPr lang="en-US" dirty="0" smtClean="0">
                <a:cs typeface="Arial" pitchFamily="34" charset="0"/>
              </a:rPr>
              <a:t>- Plates </a:t>
            </a:r>
            <a:r>
              <a:rPr lang="en-US" dirty="0">
                <a:cs typeface="Arial" pitchFamily="34" charset="0"/>
              </a:rPr>
              <a:t>pull away from each </a:t>
            </a:r>
            <a:r>
              <a:rPr lang="en-US" dirty="0" smtClean="0">
                <a:cs typeface="Arial" pitchFamily="34" charset="0"/>
              </a:rPr>
              <a:t>other. </a:t>
            </a:r>
          </a:p>
          <a:p>
            <a:r>
              <a:rPr lang="en-US" dirty="0" smtClean="0">
                <a:cs typeface="Arial" pitchFamily="34" charset="0"/>
              </a:rPr>
              <a:t> </a:t>
            </a:r>
            <a:r>
              <a:rPr lang="en-US" b="1" u="sng" dirty="0" smtClean="0">
                <a:cs typeface="Arial" pitchFamily="34" charset="0"/>
              </a:rPr>
              <a:t>Convergent Zones </a:t>
            </a:r>
            <a:r>
              <a:rPr lang="en-US" dirty="0" smtClean="0">
                <a:cs typeface="Arial" pitchFamily="34" charset="0"/>
              </a:rPr>
              <a:t>– two plates collide forcing on below the other (subduction)</a:t>
            </a:r>
            <a:endParaRPr lang="en-US" dirty="0">
              <a:cs typeface="Arial" pitchFamily="34" charset="0"/>
            </a:endParaRPr>
          </a:p>
          <a:p>
            <a:r>
              <a:rPr lang="en-US" b="1" u="sng" dirty="0" smtClean="0"/>
              <a:t>Transform Boundary-  </a:t>
            </a:r>
            <a:r>
              <a:rPr lang="en-US" dirty="0">
                <a:cs typeface="Arial" pitchFamily="34" charset="0"/>
              </a:rPr>
              <a:t>P</a:t>
            </a:r>
            <a:r>
              <a:rPr lang="en-US" dirty="0" smtClean="0">
                <a:cs typeface="Arial" pitchFamily="34" charset="0"/>
              </a:rPr>
              <a:t>lates </a:t>
            </a:r>
            <a:r>
              <a:rPr lang="en-US" dirty="0">
                <a:cs typeface="Arial" pitchFamily="34" charset="0"/>
              </a:rPr>
              <a:t>will grind or slide past each other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75540"/>
            <a:ext cx="4495800" cy="5355385"/>
          </a:xfrm>
        </p:spPr>
        <p:txBody>
          <a:bodyPr/>
          <a:lstStyle/>
          <a:p>
            <a:r>
              <a:rPr lang="en-US" b="1" u="sng" dirty="0" smtClean="0">
                <a:cs typeface="Arial" pitchFamily="34" charset="0"/>
              </a:rPr>
              <a:t>Rift </a:t>
            </a:r>
            <a:r>
              <a:rPr lang="en-US" b="1" u="sng" dirty="0">
                <a:cs typeface="Arial" pitchFamily="34" charset="0"/>
              </a:rPr>
              <a:t>valleys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 </a:t>
            </a:r>
            <a:r>
              <a:rPr lang="en-US" dirty="0">
                <a:cs typeface="Arial" pitchFamily="34" charset="0"/>
              </a:rPr>
              <a:t>large split along the crest of a </a:t>
            </a:r>
            <a:r>
              <a:rPr lang="en-US" dirty="0" smtClean="0">
                <a:cs typeface="Arial" pitchFamily="34" charset="0"/>
              </a:rPr>
              <a:t>mountain.</a:t>
            </a:r>
          </a:p>
          <a:p>
            <a:endParaRPr lang="en-US" dirty="0">
              <a:cs typeface="Arial" pitchFamily="34" charset="0"/>
            </a:endParaRPr>
          </a:p>
          <a:p>
            <a:r>
              <a:rPr lang="en-US" b="1" u="sng" dirty="0" smtClean="0"/>
              <a:t>Trench</a:t>
            </a:r>
            <a:r>
              <a:rPr lang="en-US" dirty="0" smtClean="0"/>
              <a:t> – Deep Depression in the Ocean Floor</a:t>
            </a:r>
          </a:p>
          <a:p>
            <a:endParaRPr lang="en-US" altLang="en-US" b="1" u="sng" dirty="0" smtClean="0"/>
          </a:p>
          <a:p>
            <a:r>
              <a:rPr lang="en-US" altLang="en-US" b="1" u="sng" dirty="0" smtClean="0"/>
              <a:t>Fault</a:t>
            </a:r>
            <a:r>
              <a:rPr lang="en-US" altLang="en-US" dirty="0" smtClean="0"/>
              <a:t> – breaks in crust responsible for earthquakes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/>
              <a:t>Forces Continued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u="sng" dirty="0"/>
              <a:t>T</a:t>
            </a:r>
            <a:r>
              <a:rPr lang="en-US" b="1" u="sng" dirty="0" smtClean="0"/>
              <a:t>sunami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Displacements of water caused by Earthquakes </a:t>
            </a:r>
            <a:r>
              <a:rPr lang="en-US" dirty="0"/>
              <a:t>where plates </a:t>
            </a:r>
            <a:r>
              <a:rPr lang="en-US" dirty="0" smtClean="0"/>
              <a:t>meet. </a:t>
            </a:r>
            <a:endParaRPr lang="en-US" dirty="0"/>
          </a:p>
          <a:p>
            <a:pPr>
              <a:lnSpc>
                <a:spcPct val="80000"/>
              </a:lnSpc>
            </a:pPr>
            <a:endParaRPr lang="en-US" u="sng" dirty="0" smtClean="0"/>
          </a:p>
          <a:p>
            <a:pPr>
              <a:lnSpc>
                <a:spcPct val="80000"/>
              </a:lnSpc>
            </a:pPr>
            <a:r>
              <a:rPr lang="en-US" b="1" u="sng" dirty="0" smtClean="0"/>
              <a:t>Volcanoes </a:t>
            </a:r>
            <a:r>
              <a:rPr lang="en-US" dirty="0" smtClean="0"/>
              <a:t>- occur </a:t>
            </a:r>
            <a:r>
              <a:rPr lang="en-US" dirty="0"/>
              <a:t>along the edge of plates under the Pacific </a:t>
            </a:r>
            <a:r>
              <a:rPr lang="en-US" dirty="0" smtClean="0"/>
              <a:t>ocean - Called </a:t>
            </a:r>
            <a:r>
              <a:rPr lang="en-US" dirty="0"/>
              <a:t>the Ring of Fire</a:t>
            </a:r>
          </a:p>
          <a:p>
            <a:pPr>
              <a:lnSpc>
                <a:spcPct val="80000"/>
              </a:lnSpc>
            </a:pPr>
            <a:endParaRPr lang="en-US" u="sng" dirty="0" smtClean="0"/>
          </a:p>
          <a:p>
            <a:pPr>
              <a:lnSpc>
                <a:spcPct val="80000"/>
              </a:lnSpc>
            </a:pPr>
            <a:r>
              <a:rPr lang="en-US" b="1" u="sng" dirty="0" smtClean="0"/>
              <a:t>Continental </a:t>
            </a:r>
            <a:r>
              <a:rPr lang="en-US" b="1" u="sng" dirty="0"/>
              <a:t>Drift theory </a:t>
            </a:r>
            <a:r>
              <a:rPr lang="en-US" dirty="0"/>
              <a:t>– geologist believe that all the continents used to be joined together  (</a:t>
            </a:r>
            <a:r>
              <a:rPr lang="en-US" dirty="0" err="1"/>
              <a:t>Pangea</a:t>
            </a:r>
            <a:r>
              <a:rPr lang="en-US" dirty="0"/>
              <a:t>)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28600"/>
            <a:ext cx="4648200" cy="6324600"/>
          </a:xfrm>
        </p:spPr>
        <p:txBody>
          <a:bodyPr>
            <a:no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3200" dirty="0" smtClean="0">
                <a:latin typeface="+mj-lt"/>
              </a:rPr>
              <a:t>1. </a:t>
            </a:r>
            <a:r>
              <a:rPr lang="en-US" sz="3200" b="1" u="sng" dirty="0" smtClean="0">
                <a:latin typeface="+mj-lt"/>
                <a:cs typeface="Arial" pitchFamily="34" charset="0"/>
              </a:rPr>
              <a:t>Inner  </a:t>
            </a:r>
            <a:r>
              <a:rPr lang="en-US" sz="3200" dirty="0" smtClean="0">
                <a:latin typeface="+mj-lt"/>
                <a:cs typeface="Arial" pitchFamily="34" charset="0"/>
              </a:rPr>
              <a:t>solid, </a:t>
            </a:r>
            <a:r>
              <a:rPr lang="en-US" sz="3200" dirty="0" smtClean="0">
                <a:latin typeface="+mj-lt"/>
              </a:rPr>
              <a:t>4000 miles below surface</a:t>
            </a:r>
          </a:p>
          <a:p>
            <a:pPr marL="609600" indent="-609600">
              <a:lnSpc>
                <a:spcPct val="150000"/>
              </a:lnSpc>
              <a:buNone/>
            </a:pPr>
            <a:endParaRPr lang="en-US" sz="3200" dirty="0" smtClean="0">
              <a:latin typeface="+mj-lt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en-US" sz="3200" b="1" dirty="0" smtClean="0">
                <a:latin typeface="+mj-lt"/>
                <a:cs typeface="Arial" pitchFamily="34" charset="0"/>
              </a:rPr>
              <a:t>2. </a:t>
            </a:r>
            <a:r>
              <a:rPr lang="en-US" sz="3200" b="1" u="sng" dirty="0" smtClean="0">
                <a:latin typeface="+mj-lt"/>
                <a:cs typeface="Arial" pitchFamily="34" charset="0"/>
              </a:rPr>
              <a:t>Outer Core</a:t>
            </a:r>
            <a:r>
              <a:rPr lang="en-US" sz="3200" dirty="0" smtClean="0">
                <a:latin typeface="+mj-lt"/>
                <a:cs typeface="Arial" pitchFamily="34" charset="0"/>
              </a:rPr>
              <a:t>—Molten or liquid, both are mostly hot and made of hot metal</a:t>
            </a:r>
            <a:endParaRPr lang="en-US" sz="3200" dirty="0" smtClean="0">
              <a:latin typeface="+mj-lt"/>
            </a:endParaRPr>
          </a:p>
        </p:txBody>
      </p:sp>
      <p:pic>
        <p:nvPicPr>
          <p:cNvPr id="7" name="Picture 4" descr="800px-Earth-crust-cutaway-englis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061" y="1447800"/>
            <a:ext cx="45940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93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External Forces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648200" cy="5638800"/>
          </a:xfrm>
        </p:spPr>
        <p:txBody>
          <a:bodyPr/>
          <a:lstStyle/>
          <a:p>
            <a:r>
              <a:rPr lang="en-US" altLang="en-US" b="1" u="sng" dirty="0">
                <a:latin typeface="Rockwell" pitchFamily="-105" charset="0"/>
              </a:rPr>
              <a:t>PHYSICAL WEATHERING</a:t>
            </a:r>
            <a:r>
              <a:rPr lang="en-US" altLang="en-US" b="1" dirty="0">
                <a:latin typeface="Rockwell" pitchFamily="-105" charset="0"/>
              </a:rPr>
              <a:t>: </a:t>
            </a:r>
            <a:r>
              <a:rPr lang="en-US" dirty="0"/>
              <a:t>water seeps into the rocks freezes expands and </a:t>
            </a:r>
            <a:r>
              <a:rPr lang="en-US" dirty="0" smtClean="0"/>
              <a:t>rocks </a:t>
            </a:r>
            <a:r>
              <a:rPr lang="en-US" dirty="0"/>
              <a:t>to break </a:t>
            </a:r>
            <a:r>
              <a:rPr lang="en-US" dirty="0" smtClean="0"/>
              <a:t>apart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altLang="en-US" b="1" u="sng" dirty="0">
                <a:latin typeface="Rockwell" pitchFamily="-105" charset="0"/>
              </a:rPr>
              <a:t>CHEMICAL WEATHERING</a:t>
            </a:r>
            <a:r>
              <a:rPr lang="en-US" altLang="en-US" dirty="0">
                <a:latin typeface="Rockwell" pitchFamily="-105" charset="0"/>
              </a:rPr>
              <a:t>:  </a:t>
            </a:r>
            <a:r>
              <a:rPr lang="en-US" dirty="0"/>
              <a:t>water dissolves some of the chemicals in </a:t>
            </a:r>
            <a:r>
              <a:rPr lang="en-US" dirty="0" smtClean="0"/>
              <a:t>rocks and they break </a:t>
            </a:r>
            <a:r>
              <a:rPr lang="en-US" dirty="0"/>
              <a:t>apart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800600" cy="5715000"/>
          </a:xfrm>
        </p:spPr>
        <p:txBody>
          <a:bodyPr/>
          <a:lstStyle/>
          <a:p>
            <a:r>
              <a:rPr lang="en-US" b="1" u="sng" dirty="0"/>
              <a:t>Desertification</a:t>
            </a:r>
            <a:r>
              <a:rPr lang="en-US" dirty="0"/>
              <a:t>  -  Process of turning </a:t>
            </a:r>
            <a:r>
              <a:rPr lang="en-US" dirty="0" smtClean="0"/>
              <a:t>useable land </a:t>
            </a:r>
            <a:r>
              <a:rPr lang="en-US" dirty="0"/>
              <a:t>into desert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altLang="en-US" b="1" u="sng" dirty="0">
                <a:ea typeface="ＭＳ Ｐゴシック" pitchFamily="34" charset="-128"/>
              </a:rPr>
              <a:t>Soil building</a:t>
            </a:r>
            <a:r>
              <a:rPr lang="en-US" altLang="en-US" dirty="0">
                <a:ea typeface="ＭＳ Ｐゴシック" pitchFamily="34" charset="-128"/>
              </a:rPr>
              <a:t>: process of forming </a:t>
            </a:r>
            <a:r>
              <a:rPr lang="en-US" altLang="en-US" dirty="0" smtClean="0">
                <a:ea typeface="ＭＳ Ｐゴシック" pitchFamily="34" charset="-128"/>
              </a:rPr>
              <a:t>soil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b="1" u="sng" dirty="0" smtClean="0"/>
              <a:t>Types of Erosion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Glacier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985" y="1066800"/>
            <a:ext cx="3749040" cy="49530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sz="4000" dirty="0" smtClean="0"/>
          </a:p>
          <a:p>
            <a:pPr marL="609600" indent="-609600">
              <a:lnSpc>
                <a:spcPct val="170000"/>
              </a:lnSpc>
              <a:buNone/>
            </a:pPr>
            <a:r>
              <a:rPr lang="en-US" sz="3200" dirty="0" smtClean="0">
                <a:latin typeface="+mj-lt"/>
                <a:cs typeface="Arial" pitchFamily="34" charset="0"/>
              </a:rPr>
              <a:t>3</a:t>
            </a:r>
            <a:r>
              <a:rPr lang="en-US" sz="3200" b="1" dirty="0" smtClean="0">
                <a:latin typeface="+mj-lt"/>
                <a:cs typeface="Arial" pitchFamily="34" charset="0"/>
              </a:rPr>
              <a:t>. </a:t>
            </a:r>
            <a:r>
              <a:rPr lang="en-US" sz="3200" b="1" u="sng" dirty="0" smtClean="0">
                <a:latin typeface="+mj-lt"/>
                <a:cs typeface="Arial" pitchFamily="34" charset="0"/>
              </a:rPr>
              <a:t>Mantle</a:t>
            </a:r>
            <a:r>
              <a:rPr lang="en-US" sz="3200" dirty="0" smtClean="0">
                <a:latin typeface="+mj-lt"/>
                <a:cs typeface="Arial" pitchFamily="34" charset="0"/>
              </a:rPr>
              <a:t>—thick layer of rock mostly solid, but has pockets of magma (melted rock)</a:t>
            </a:r>
            <a:r>
              <a:rPr lang="en-US" sz="3200" dirty="0" smtClean="0">
                <a:latin typeface="+mj-lt"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4400" dirty="0" smtClean="0">
              <a:latin typeface="+mj-lt"/>
            </a:endParaRPr>
          </a:p>
        </p:txBody>
      </p:sp>
      <p:sp>
        <p:nvSpPr>
          <p:cNvPr id="2050" name="AutoShape 2" descr="data:image/jpeg;base64,/9j/4AAQSkZJRgABAQAAAQABAAD/2wCEAAkGBhQSEBQUEhIUFRQUFBUUGBYVFxQWFBUUFBQVFBUUFBUXHSgeFxkkGRQUIC8gJCgpLCwsFR4xODIqNSYrLCkBCQoKDgwOGg8PGiwlHyQtLCopLSwqKiwsLC8vKSwsKSwsKiwtLSwsLCwsLSwsLCosKSosLCkxKSksKS8vLCkpLP/AABEIAJwBQwMBIgACEQEDEQH/xAAcAAABBAMBAAAAAAAAAAAAAAAAAwQFBgECBwj/xABEEAACAQIDBAYGCAUDAgcAAAABAgMAEQQSIQUGMUETIlFhcYEyUpGhsdEHFBUjQlOTwTNicuHwgpLxJEMIFkRjoqOy/8QAGgEBAAIDAQAAAAAAAAAAAAAAAAMFAQIEBv/EADQRAAIBAwICCQMDAwUAAAAAAAABAgMEERIhMUEFIlFhcYGRodETwfAyseEUQvEGM0NSYv/aAAwDAQACEQMRAD8A7jRRRQBRRRQBRRRQBRRRQBRRRQBRSeIxCopZ2CqOJYgAeJNUzbP0mxpdcOnSH12uqeQ9JvdW8YSnwQLvTTae1I8PGZJWso9p7lHM1yfG774yU/xioPKMBPeOt76ax7NklOaVm8WJZz7eFZqqnbx1VppL38jDajxLrN9JariWVUMkFgFZL5y3EkA8RytpwvWJfpRVSR9WkGmmZgCTyuLaDv1qvwYZIwbC2mpPHzNRuEXppS7eivAfAfvVfS6RpVNdRQ6kVxb3b5LHeaRqauCJ2ffTHS6xhIlPCyi9vF738hTJ8TjX9PFyDwZh7ltW+IxSxrmdgo4XPMngAOJJ7BrSMe0wxAEc2v4jGyr4nNYgeVVM+mbiW9OKivDPuzGKsuCE32a7enPI3iWPxak/sFebt7qkekpGTHKOdc66XvZPab8kvg2+jXGn2CvrN7q2XY1vRlceGnwNOYcaG4Uo04HGj6VvYvDm/RfA+jXEohiE9DFzD/U9vZmp5Ft7HpwxCuOx1U+/Lf303XEg863MgrZdMXSfWafjFfBq41lyJOHf3Fp/Ew8bjtQlT8T8KksL9JkBNpY5Yj3gMPdr7qrgNDKDx18a6qfTb/5Ka8m1++TX6kl+pF3/APOuE6lplYuwQAA3BJtdgR1RrxNTYa9cim2VG34bf06e7hSuBxWKwwIw83VNzkYAi54kX0v7KsaXSNrV21aX/wCuHqvubKrFnWaK53g/pHkhhyTQs8wvZiQqvqSC2mltBpe9uVXXA7chlWMrKl5B1VzLmvbMVtxuNb+FWDg8ZW67USj+iiitAFFFFAFFFFAFFFFAFFFFAFFFFAFFFFAFFFFAFFFFAFFFVzePfaHC3UfeS+op0U/zt+Hw41tGLk8IFgmmVFLOwVRqSSAAO0k8Kpe3PpMjS64Zekb12uIx4Di3uHjVK2rtzEYx+uSwB0RQQi+A7e861phdiMT1+qOwan5Ct6k6Fss15Lw5+nEw5JcTOLx+Ixj3kdnt26Ingo0Hxp3DsRAOtdj7B7BS808eHjLMQiLqT/mpNbQYtXQOhurC4NiLg8DYi9eYvema1X/ZzGHBY4+v2QjSqVXtsbxYdE9FQPAa+2ti9IvMBqTak+nv6IPncA+Zqkk6lR6pPzZYUujVnrcRvtjFdUIOLcfD+5pxhIsiBefPxPGo/BoZZSx4L7OwfOltrbLkaPLFYszBSXJsEN85HYbcLCre8jGhTp2beP7peL7fBHTb2yadRLK5fmDTDYhZH6ViLC6xC/BeDSW7W5H1QPWNPWxA7Cb9gJp1FggAAAAAAAByA0ApCaE5rCqnXTnLC5Hf9KNNcvT+RKSUldFPuv8AGowYN2bUH3VOyuEGtK4az8K3p3boxcorZ8zEqVKbSb8tiLw8RX8B9q/Os4gE/hbyt86mvqtYOFrn/rU5anxJPow06fj4K26FSOPsPvrTE4lrCxqynC91ITYAHiK6odIU205LJDO0Tzpf5+dxEw4tstEG0WzWNSH2ao4C3h8uFI/UCDxB8Rr7R8qkVehLO3EhlY5x+fH7Bj8RN0d4AjPcaSXAI52I5jj5UDa6r/GVou9rGPykW6j/AFWPdWelK8QR38R7Rw86UEtc/BYxn9/j2OSp0bGX6RcqGHJlPgQe8Uz+zMjiSFjG6m4PEAj/ADvpP7PAN4WMROvUt0ZP80R6p8RY99PYHbKM+XNzy3y9xF9Rpy+NT0LupbPNKTXd8rgVdS1q0uA/g+kHEwq4mjEjE9R9FUaWsQo17eIOpq97F2quIhSRSpzKCwB9FrdZT2EG9VEKi4frAEsOfO9V+LDvC/SYaQxv2D0T3Ecx3G4q6sum6VzmNWOlp4zyfx7ib0YUuLOuUVT9hb/KxEeLURScA/8A228/w/Dvq3g1dtc+RkzRRRWAFFFFAFFFFAFFFFAFFFFAFFFFAFJzzqilnYKqi5JNgB2k0htPakeHjMkrZVHtJ5Ko5k9lcw2ztubaD844FOi/u3rN7h7zluMYuc3iK5mG0t2Se8O/kk7GHB3VeBk4Ow/l9Re/j4VB4bYyjV+sfd/fzp3hsKqCyjxPM+JpQtXm73pic+pQ6sfd+L5eCIlrqvEDVmVFJNlVRcnQKAOZ5CmH1mSX+H93H67LeR+9EbRR3sCT6vOncrixva3O/DzpJizGw0HbxPkP3NU0W3u/ctrfo/G73G/1KJTdhnY3GaQ9I5vxCg8PBQBTizNa3VHhr5chS8WF58+F+dPIsNUdS4UeLLqFCMPz7ka6BApa5u6qDx6znKPAXIHnW+0hkhY9oyj/AFafC9OtsYW0N+Ykgt49PFasb14YiFezpBf/AGtapLCoq11Ri+Dlv5YZFXraYSUewS2BgLQg+tdvLgPcPfUumD7qd7FwoMERXhkX4C/vvUkuEFU/SV7Kpc1JS/7P9yGFZQgorsIgYKo2OP72x4VbRCKZbQ2aGF1FjXNb3STalzI51nLgQO0dno/Ok9hxgMVrKbBl6TUm1TWzNhdG2Y8atK1anToOnr1bbECqSctWBX6j3Vg4LuqUtRXnvqyJvrSIdsDSbYKpsitTGOytlXZsrhkA+C7qbvhKsjYYUi+DqaFy0TRuStPhqi8Xs25uND2jT/mrfLgqZy4OrGhfyg8k7nGosMqizFTYi/x9lPcMOkYDlxPgONL4zZnWuKTxAyrYaM2l+YFWjrQqpaOLIpLZqW/Ya4rHtJLp6C6Dy50srUyVCi6694HLtNLJJSSSSUOC2OKvYKazz9xWeBXFmFx/nDspxsbeKbBEKby4f1fxxj+U9ndw8KQV62rts+kKlu8LePNP7djKOdOdB78DpOztpRzxiSJgynmOR5gjke6nVcowWIlwsnS4c6H04j6Ljw5H/O49E2Ft+PFx54zYjRkPpIewj4HnXq6NanXhrpvbn2rx+TeMlJZRJ0UUVKbBRRRQBRRRQBRRRQBTLa+148NEZJTYDgObNyVRzJpTaG0EgjaSRsqqLk/AAcyTpauY7V2i2KkM8/UiQEpGT1UQaln79Lk/sKjq1YUYa6j2933I1lJRWWaY/FyY2TpZurGPQjHAD+/M8T3C1LqoAsBYCmGzZ5XZ2kCrEbdELEOV1u0gJ0J007+3QPGevJX95Urz672XBLgv57WRwpTrywZZ6byz204k8AOP/HfWssxvZePuHj8qWhw2t+Zrhwo7yPSWtmorb8/n87hJcNmNzr2DkP799PocPS0OHqQgwlcNe75IsHKMOA2hwtP4cHTuDCU8SMCqipXbOGpcdhB4/C5psNF/O0zf0wKMv/2yQnyqUxezkkjKOLg+0HkR31HYCVpNoYi8TqsMcUSubZGL3lfIb34GK+mmTwqfEdSyVWMoaNmknldr3z6YOJzznJTV2TjMKT0DZ0ve2h9qHgfCsnejFJ/Ew3/xkX36irhNKqKWdgoHM6VBzbZlnJTCIbcDKwsB4X/57q9Rbyleda5oQl2zfV9Wuf5g53twZHwb+LfrwsP6WDe4gVbUW4B7e3j5ionZG6aRN0kh6SW98x4BjrcA8T3n3VO2rnvrSyc0rWGFz3bT8M7/AJwMqT5iXR1nJSuWjLXIrRdg1CWSsZKp+9Wx+lmxzGN2MezkaG2ewnBxZDR2/wC6CEsRqLjt1a7RwBgMwjhkKSYPDGQAzANIcQyySSMl3YhCS9usygiutdGwklvv4eHf3mNZeTHTfF4lI8uc2zusa6HV30UaVQcLgGYzRqh6F8Rs1h0MU8EJUzss7RqzE2yqAzAi9r95cbT2MkbyL0B+rxbQwkiqI3ZER4UErRqAermOuXS9++tX0RS1Yb9vD5M62XPA4xZlLISQHkjNwR1onaN9P6lNLFa5/icFJ930qgYfptokiWCaaPpWxjGNnjjZTrGXysbjU8yDVx3UgdcHEHLk2axkUo+XOxQMrMzCyZR1iTYC+t64LromNOOqEufD15+Rspj5lvTbEQgAmn7R1C7xuRGQOJqtp2s3UUe0lU8bojjj0dio41pNs25uaR3b2Kb5m7bmrPLheyu27nTt6mik/E6KdZ/3FXlw1R8uFt6AA1vbkflVonwlR0+Grehd44ljGakQscviCOIPKl1etsThb9oPb/nGmyEjRuPuPeKslpmsxIK1sqixgdg0kDJFIJoDlkHEfhcc1Yc/8560I9Kg10W1zO3nrhx9n3M8zcW8qEsovm7m8aYuPMvVddHQ8VP7jsP71L1yYM8MgngNpF4jk681Yc/852ro27+3kxcIkTQjR0PFG7D3dh517K3rwuKf1Iea7H8djMRkpLJJ0UUVMbBRRRQBSc86opZyFVQSSeAA1JNKVz7fTbvTzfVYz92hvKR+JgfQ8Aff4UbUYuUuC3ZhvCyJbZ2z9bZWsRGpJRTz5CRh6xHDsB8ahMeuaWGNvQOdyOTGLKVU912zW55BS2JxyoQtmZiLhEGZrDS9uAXlckCtUlEliY3UobjOuUglStwQbHQkcedeMr151JurLhvju7MEFOEqszOMxOUXplDjS+g9vZ8zWuOlJOXtp9gMCFFYxClSzNdZ8D0VrbYeFwXEWggqQgw9bYfD1K4bC15+4uc8CyqVcGmGwlSMWHtW8cQFKqtVMpubwisqVXIwBW6pW6pSgWu6hZ53kczkaBKj8VtfUpCvSPzP4F/qaldoYOWTqqwVOfHMfHurSDd1AAGZmHZfKvsFejtrWjBapvL7Pn4yRNkU0ERbNipulflGlyo7rL/bzp7NtpkTqQZEHAyERr5LxPgKdM4Rujw8a5+ZtZU72I4nupbDbGUNnkJkk9ZuA/pXgKtcQeHUWVyXwlhL1fmaZIbDS42c3BWJPWy8R/KG1PuqVxEsmHRDledQSJGGsoB/GsYHXAPFRrbgGIsZS1YZgOJrWfX2UUl2JffiYyRUe9GEb/1MIPY0iIw7irEMD3EU+w+Mjk/hyI/9LK3wNM8dtiAGz5W8QD8abfU8DMLtBA3eY47+216z/TLsYyTdFU9jhcAZngLBpjmYGR2QEAAZUJyroALgXtUTg96pZnstbqyct1wMajo1qxlqO2LO7Dr1K2rlnb4eDbIllrBFK2pDGYpIo2kkYKiC5Y8AP85c655UDOTR5lDZcwzEFgtxmKiwJA42BI17xVF3i2o3T5eQNT2ztmgSSY6ZMk8yZAp0McAsUjccC/VzMeRbLwFReB2eMROXPAGpaNCFOTk98L3Ns7Fh2Un3S6cqclabYPa8LTyYZCTJCitIMpAQP6ALHQki50qQZa83eWWZOWMZ3JFIaPGDTHEYSpRkpMreqjrU3hk8KjiVvEYWozFYS+h/uD2g1a8ThqicThqsbe5cWWVOqprDK8CVIDEX187UujUrisLcWPkeYPaKaK1jY8bDu8xVymqiyjFaiqiw/Lv/AJN5toRo6I7hWkJCA36xFrgHhfUaVvhsY+EmE8Wo4SJydeZ8ed+R86QxOFSQWcXtqDwZT6yNxVu8Uns/HksYpDd1/FwEiHQPbkeRHI9xFWFncSoS+pDl+pcmvz0e55avRdCeUda2fj0niWSM3VhcfuD2EHQjupzXOt2NqfVJcpP/AE8p17InOgf+k6A9mh5V0WvWUqsK0VOm9n7dz7xGSksoKKKKkNiv76bw/VcOcp+9kuqd3rP5D3kVzZpThoM/RvI7MvVXVmZjYD9z51I7cxjYrHuWDBIuqqsCCAp0uDwLG7eFqWvVP0vdKmo0F4y+y+/oQVHlqKGmCwuRSWOaR7M7Wtc20AHJRwA5DvJJ2mew0Fz2Vu7UhDGWa58AOwfM/KvM51NzkX1ja4SyN02eSwPHmTU9hIOFJww026eSOTgbVFVnO66ifAsKko0eBZcLhqk447VVsBtCaOWSRnM2Ha1o1UdLALDMwAF5VvfQHMBwDcBasLMsih0YMjC4ZSCpB4EEcRVBcUKkZJcfD9vFf42K6dXWKKtKqtZVa3ArutbXTuznlIAK2ArIFR219osmWKEBp5b5AfRRRbPNJb8C3Gn4iVUcbi8o0M7IibDC4xpMVKqn7qFVQ6DrTtZ2F+xUyecp9WnG0MSVAVPTfRf3PlWdn4FMPCFuSFuzO3pOzEs8jH1mYknxqAn3lRGaVjqdEHYvzPzq2o26bylsvc1bLHgsIIktz4k8yeZNJYzbEcY1YVznau/zm9jZRzJsB4mqHtf6QwSQC0h7jZP9x1PkK74WjbzI0cjsWL3+jXhVW21v07DQ5R2k2Hvrj+L3snfgwjHYg1/3G5+FRMszMbsxY9rEk++uyFvCJrqOjYzehCbtiEv3Nf4XrSPfiNOE/sWT5VzmiptKNcl/n3whfjMfNX+VO9lb2xRtdZk8yV//AEBXNaKaUMne8D9IJtoQ39JB+FTuzfpBVjZ680K1jcaHtGhqQwu8E8fCQkdjdYe/X31DK3g+RnUeqMJvNFJ+IUjDsnCKyvqxQ5l6SWaUKw4MqyOQrDtAuK897N37tpICv8y3I9nEe+rRhd52dbpJmXtB+PZ51zys+xmykX7eneIMejQ6cDUpgm+rYNpcuZrAKvryOQkaX5XdlF++uXR44l1J5G5rqOE/6nBFI2AkGR0J4CSJlkjzd2dFv3XrlrW+mCXLJK2uCJPZGyhDH1iGlbrSyWsZJG1Y9y30A5AAcqekVtHcqCwsbC4vextqL8/GskVR1qTbbZlMRZaSdKcEVoy1T3FspIkUhqRTPE4apF0pJh21RSjKlLB0QnjdFbxUFqiMVAG4cRwPxHgamtvPZbLxqAhYp6XE1f2cZaNefI7410+qxFDx8SKaxYYnEqReyxtc8iXZLAfpk+Y7acY+I+kNNNfLnUfPhAbdIA1uAOo17uBq8pR1LKfE5bynrT2LCRVz3T210qGJv4kQH+qPgrDwtlPgO2ubRQGNc8INh6UI4MOZjB0Vx2CwbgdbESWH2mYzHiYTmydbTg8Temvs9hHdXR0dU+lW0t7S28+R51RdOeGdXopDB4xZY1kQ3V1DA9x/es16c6BHH7JjmHXUE8mGjDwNVPa26skdzH94vd6Y8V5+Xsq8UVxXNlSuF1lh9qEcKWrByCe5IXlxPlwHt+HfT3DxVftqbuxT6lcr+uuh8+TedV7EbvSRHUZl9Zf3HKvMdIWVa3hlLMVzX3PQ211SccLZ9/2EMJBUomAUjUVphIKkAK8bUqvVsR16mXgraYFoprr6JNSTbKKMZMNIImc5mjYZoJGPFioIKOebKdeJDVLLEDxqJ29h3AzJyq+tNVZrVs8Yff4nBLYk9nTSMp6WLo2Bto4dGFvSRtDb+pQe6noFV/YO283VfQ1Ylq0Vu4Sw0RNgBUPsnZP1UzyyzNK80hfMwAyJdikKcTkXMbAniSdL1I4zHrEpLEVzbeffMtmCmyi9zfQDtNW1tQctlwNGx9vTvncGNDpzt8K5ftze9VJAOd+wHqr/AFH9h7qhdvb0tISsRIXm3NvDsHvqvVdU6agsIibHWP2pJMbyNcclGijwX9+NNaKKlNQooooAooooAooooAooooApTD4lkbMjFT2g/HtpOigLTsvesGyzdU+uPR/1Dl4jTwq+7C3oaG1jdT2cLd1cZqS2Ttx4Db0k5r2d69h91ayipLDNkz1Lu/t1Z0GutS5FcM3Z3ny5Xja6n3dxHI11nYO8iTqNdap7m1xuuBImSssgXibVgMDwphtnZrSeibUlhIJIwAdaqKtBOOc7kiZJMKZY2EldKb7U2o0drC9ReM2vKVuqmqqr0fKphrBIpYHC7OsCXN6g8ds0yPccBS+ElnkNmBtVh+q2SuKpUnZz3acu7kT02n4FZkw9hUDi8IQwF9OXhpp5X+FW/FwU3g3ZlxFioygG+duHfbmdL8K7+ja1Sc9MFlllUcHTzIiMMLAVJbvbkNeRlzKkr9IxkJIzEdYoDqQfZVw2TutFDYkZ3H4m4D+leA+NTNeltui5byqvjyX3fx6nn7r6dSXV4EJgN1EijVFlnst+EhA1JY2A0GpNYqcoq/1PtIQooorACiiigGsuz1Oo6p7uHspo2HKnUefKpWsEVQ3vQNtcy+pFaZd3B+K+CWNWS4kcorcpfjTh8MOVJ5LcaqXYVLd4ktu1cCTWmQe1Ni6Fo9DVVl3vkgYq19K6OeGtcr39ZOk6tr1c2cdXVksmkmRW2d6HlvdrD3Wrmu8G8BmJRDaMHU83Pae7sHn4L7z7YuTCh0HpntPqeA51XauYxUVsRNhRRRW5qFFFFAFFFFAPNl7JkxDlYwvVUuzOypGiKQC7u5AUXIHiQBcmpAbm4jM4YRIqCMmV5oUgYTAtFkmLZXzAEixOim9rGkt39qRxjERTB+ixMQiZowpkjKSxzI4ViAwzRgFbi4PHSpFtr4JoGwuXExwiSOZJVEbyvIsTRymSIuFUMCCArHLl/Fc0Aybc3FBJndFjEDtE/SSRoelVA/Ropa8jFTdQt83K9J7T3VngRnkCWRgkgSWKR4Xa+VJ0RiYybEa8wRx0qV23vqswGSNlZMYmIQMQy9HDh4cPErkal7QgnS2ppfeffZMRFOI3xF8RIrmNo8NHHEofpCheMZ8R1rWJyWtc3NAUyiiigCiiigCiiigHmy9qNA+ZdQfSXkw/Y99dJ3d3gtlkjbqn3doI5GuVVJbD2uYH19BvSHZ2MO8fCsNZRlM9TbA22s0Y11qWIrim7m3TE6kN1Tbwt211/ZW0lmQEHW1Ud1b6d0Spis2GVuIvWn1ZewU5IrAjJ4VSVKUpPTHckTGZhA4Csx4YtwHnypTHYuOBGZzmKo75Rqx6NDIQo7bDnUPsvfcSswKZVMkcaSDrRgTRZoXLXGdXkDICvVvlFze9b0f9NurPXcPC7Fx9eXuHWxwJZ8FHFlaQZrsFubZVJ4E3PbYczdhURtzfECO+HuVtGzSKFuiGVopepJYIyMEDZ9EzkkdUgxMeEnxbliM+djBOCo6KMIyw4mJZDNmCkI0iFYybyKS2htZU2YmGHTHJJizF0OYt0P1lwAVDC5XpGKKM1idOwAD1lvbUreGilHC/PUhlOUt5MX3Y2i82HDSFWYMy9Ig+7kAOjRn8QsbFgACytYWtUtVOm37JkBiQdEscUsmcMGEUhYO+YdVShRlydZmdWUAWvVxroNAooooAooooAooooAooooArBFZorDSezAz2hhWaNgnG2l/nXA/pBxMuFLdICsjEhAfe47QO3tIr0RUTvFuthsdH0eKhWQC+UnR0J5o41U+BqOFKMHmJnJ49Jorqm+f0D4iDNJgWOIi49GbCdR3cpfKx7jXLZYirFWBVlNirAhgRxBB1BqY1NaKKKAKKKKAKKKKAKKKKAKKKKAKKKKAKKKKAKKKKAKKKe7J2NNipRFh4nlkP4UF7DtY8FHebCgJzdPalx0THUap4c18uPhfsrru4GKmLWVSVva50Ud1zpfu41Gbi/QMY3SfHy3ZSGEER6txylk/F2FV07zXSoMN0kDwWWOSFrKVUKqspDwSqo5WykjhcOvI1HOCmsM2TwSyQ9tAxKZ8gZc4XNluMwW9rkcheq/s3E4vFPJ0gSDDiyr0bZpy63WZHJ0QBwbEAmw4ip3CYKOFSEUKPSJ5k82djqx7ySa1p0oU/0oN5KLjYpZcS4VnGIkkeN4wlo40hd5MHiSQBnj9FXuTmE7jTLlFi2bumij70BgVdOiIDRrFIVk6B7j7xUkz5DYWVrW7TeHeIIjpHnzdGpaZApjwwmzLHM9z1lBBY5QbAEmwqu7IgmkkkCu4nQdIFzOIIcWj/APUwSICR0UxIdS1zlkYrbKKlMExtTeuOHpcNhwiyxoUjUtCo6Xo1aOKOEuHa4ZQLLlJIF6isds1sabQs86ZMjTy2idSxZ0VLRjLkYKz5FVieiUnqsKt+L2Mkro8mfq5SUDsI2ZGzoXUaMVbUeXYKkKAiNnbtRIFaRUllDdJ0jIvVlYL0jxA36LMy5yAfSYmpeiigCiiigCiiigCiiigCiiigCiiigCiiigCq1vd9HmD2iv38dpLWWaOyyr2db8Q7mBFWWigPMu+f0N4zA3eMfWYBrnjU9Io/9yLUjxW48KpX2VN+TL+nJ8q9n0UB4w+ypvyZf05PlR9lzfky/pyfKvZ9FAeMfsqb8mX9OT5Vj7Km/Jl/Tk+Vez6KA8YfZU35Mv6cnyo+ypvyZf05PlXs+igPGH2XN+TL+nJ8qPsqb8mX9OT5V7PooDxh9lTfky/pyfKj7Km/Jl/Tk+Vez6KA8YfZc35Mv6cnyo+ypvyZf05PlXs+igPGH2VN+TL+nJ8qVw2wcRI4RMPMzMbACN7k+yvZVFAcK3O/8P7taTaMmRePQREFz3SScF8Fv4iux7J2Jh8FDkw8KRRqLkIupsOLHVnbvNzUlRQEU0k04IVTDEdCzj75h/JGdI9Ob3P8o4022NuwMJ0Qhd3ADpI0zs8kisS6sWPFlbQDhldqnqKAitq4j6qjTKgKGRXn1N1jyhGlUcOqAjH+VG51UsVtmfGM8No9JXywnRjJhnLiKUBzngeNCrO6qt5Y8ua4roDoCCCAQRYg6gg8QRSGC2dHCqrGoAVFQc2yILKCx1Nh2mgK1idyerJ0VgsvVMLMyRiB7s8EgjvnQSM7BRlsJXXMFNWXZ2EMUMcZYuY40TO3Fsqhcx7za9OaKAKKKKAKKKKAKKKKA//Z"/>
          <p:cNvSpPr>
            <a:spLocks noChangeAspect="1" noChangeArrowheads="1"/>
          </p:cNvSpPr>
          <p:nvPr/>
        </p:nvSpPr>
        <p:spPr bwMode="auto">
          <a:xfrm>
            <a:off x="0" y="-722313"/>
            <a:ext cx="3076575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SEBQUEhIUFRQUFBUUGBYVFxQWFBUUFBQVFBUUFBUXHSgeFxkkGRQUIC8gJCgpLCwsFR4xODIqNSYrLCkBCQoKDgwOGg8PGiwlHyQtLCopLSwqKiwsLC8vKSwsKSwsKiwtLSwsLCwsLSwsLCosKSosLCkxKSksKS8vLCkpLP/AABEIAJwBQwMBIgACEQEDEQH/xAAcAAABBAMBAAAAAAAAAAAAAAAAAwQFBgECBwj/xABEEAACAQIDBAYGCAUDAgcAAAABAgMAEQQSIQUGMUETIlFhcYEyUpGhsdEHFBUjQlOTwTNicuHwgpLxJEMIFkRjoqOy/8QAGgEBAAIDAQAAAAAAAAAAAAAAAAMFAQIEBv/EADQRAAIBAwICCQMDAwUAAAAAAAABAgMEERIhMUEFIlFhcYGRodETwfAyseEUQvEGM0NSYv/aAAwDAQACEQMRAD8A7jRRRQBRRRQBRRRQBRRRQBRRRQBRSeIxCopZ2CqOJYgAeJNUzbP0mxpdcOnSH12uqeQ9JvdW8YSnwQLvTTae1I8PGZJWso9p7lHM1yfG774yU/xioPKMBPeOt76ax7NklOaVm8WJZz7eFZqqnbx1VppL38jDajxLrN9JariWVUMkFgFZL5y3EkA8RytpwvWJfpRVSR9WkGmmZgCTyuLaDv1qvwYZIwbC2mpPHzNRuEXppS7eivAfAfvVfS6RpVNdRQ6kVxb3b5LHeaRqauCJ2ffTHS6xhIlPCyi9vF738hTJ8TjX9PFyDwZh7ltW+IxSxrmdgo4XPMngAOJJ7BrSMe0wxAEc2v4jGyr4nNYgeVVM+mbiW9OKivDPuzGKsuCE32a7enPI3iWPxak/sFebt7qkekpGTHKOdc66XvZPab8kvg2+jXGn2CvrN7q2XY1vRlceGnwNOYcaG4Uo04HGj6VvYvDm/RfA+jXEohiE9DFzD/U9vZmp5Ft7HpwxCuOx1U+/Lf303XEg863MgrZdMXSfWafjFfBq41lyJOHf3Fp/Ew8bjtQlT8T8KksL9JkBNpY5Yj3gMPdr7qrgNDKDx18a6qfTb/5Ka8m1++TX6kl+pF3/APOuE6lplYuwQAA3BJtdgR1RrxNTYa9cim2VG34bf06e7hSuBxWKwwIw83VNzkYAi54kX0v7KsaXSNrV21aX/wCuHqvubKrFnWaK53g/pHkhhyTQs8wvZiQqvqSC2mltBpe9uVXXA7chlWMrKl5B1VzLmvbMVtxuNb+FWDg8ZW67USj+iiitAFFFFAFFFFAFFFFAFFFFAFFFFAFFFFAFFFFAFFFFAFFFVzePfaHC3UfeS+op0U/zt+Hw41tGLk8IFgmmVFLOwVRqSSAAO0k8Kpe3PpMjS64Zekb12uIx4Di3uHjVK2rtzEYx+uSwB0RQQi+A7e861phdiMT1+qOwan5Ct6k6Fss15Lw5+nEw5JcTOLx+Ixj3kdnt26Ingo0Hxp3DsRAOtdj7B7BS808eHjLMQiLqT/mpNbQYtXQOhurC4NiLg8DYi9eYvema1X/ZzGHBY4+v2QjSqVXtsbxYdE9FQPAa+2ti9IvMBqTak+nv6IPncA+Zqkk6lR6pPzZYUujVnrcRvtjFdUIOLcfD+5pxhIsiBefPxPGo/BoZZSx4L7OwfOltrbLkaPLFYszBSXJsEN85HYbcLCre8jGhTp2beP7peL7fBHTb2yadRLK5fmDTDYhZH6ViLC6xC/BeDSW7W5H1QPWNPWxA7Cb9gJp1FggAAAAAAAByA0ApCaE5rCqnXTnLC5Hf9KNNcvT+RKSUldFPuv8AGowYN2bUH3VOyuEGtK4az8K3p3boxcorZ8zEqVKbSb8tiLw8RX8B9q/Os4gE/hbyt86mvqtYOFrn/rU5anxJPow06fj4K26FSOPsPvrTE4lrCxqynC91ITYAHiK6odIU205LJDO0Tzpf5+dxEw4tstEG0WzWNSH2ao4C3h8uFI/UCDxB8Rr7R8qkVehLO3EhlY5x+fH7Bj8RN0d4AjPcaSXAI52I5jj5UDa6r/GVou9rGPykW6j/AFWPdWelK8QR38R7Rw86UEtc/BYxn9/j2OSp0bGX6RcqGHJlPgQe8Uz+zMjiSFjG6m4PEAj/ADvpP7PAN4WMROvUt0ZP80R6p8RY99PYHbKM+XNzy3y9xF9Rpy+NT0LupbPNKTXd8rgVdS1q0uA/g+kHEwq4mjEjE9R9FUaWsQo17eIOpq97F2quIhSRSpzKCwB9FrdZT2EG9VEKi4frAEsOfO9V+LDvC/SYaQxv2D0T3Ecx3G4q6sum6VzmNWOlp4zyfx7ib0YUuLOuUVT9hb/KxEeLURScA/8A228/w/Dvq3g1dtc+RkzRRRWAFFFFAFFFFAFFFFAFFFFAFFFFAFJzzqilnYKqi5JNgB2k0htPakeHjMkrZVHtJ5Ko5k9lcw2ztubaD844FOi/u3rN7h7zluMYuc3iK5mG0t2Se8O/kk7GHB3VeBk4Ow/l9Re/j4VB4bYyjV+sfd/fzp3hsKqCyjxPM+JpQtXm73pic+pQ6sfd+L5eCIlrqvEDVmVFJNlVRcnQKAOZ5CmH1mSX+H93H67LeR+9EbRR3sCT6vOncrixva3O/DzpJizGw0HbxPkP3NU0W3u/ctrfo/G73G/1KJTdhnY3GaQ9I5vxCg8PBQBTizNa3VHhr5chS8WF58+F+dPIsNUdS4UeLLqFCMPz7ka6BApa5u6qDx6znKPAXIHnW+0hkhY9oyj/AFafC9OtsYW0N+Ykgt49PFasb14YiFezpBf/AGtapLCoq11Ri+Dlv5YZFXraYSUewS2BgLQg+tdvLgPcPfUumD7qd7FwoMERXhkX4C/vvUkuEFU/SV7Kpc1JS/7P9yGFZQgorsIgYKo2OP72x4VbRCKZbQ2aGF1FjXNb3STalzI51nLgQO0dno/Ok9hxgMVrKbBl6TUm1TWzNhdG2Y8atK1anToOnr1bbECqSctWBX6j3Vg4LuqUtRXnvqyJvrSIdsDSbYKpsitTGOytlXZsrhkA+C7qbvhKsjYYUi+DqaFy0TRuStPhqi8Xs25uND2jT/mrfLgqZy4OrGhfyg8k7nGosMqizFTYi/x9lPcMOkYDlxPgONL4zZnWuKTxAyrYaM2l+YFWjrQqpaOLIpLZqW/Ya4rHtJLp6C6Dy50srUyVCi6694HLtNLJJSSSSUOC2OKvYKazz9xWeBXFmFx/nDspxsbeKbBEKby4f1fxxj+U9ndw8KQV62rts+kKlu8LePNP7djKOdOdB78DpOztpRzxiSJgynmOR5gjke6nVcowWIlwsnS4c6H04j6Ljw5H/O49E2Ft+PFx54zYjRkPpIewj4HnXq6NanXhrpvbn2rx+TeMlJZRJ0UUVKbBRRRQBRRRQBRRRQBTLa+148NEZJTYDgObNyVRzJpTaG0EgjaSRsqqLk/AAcyTpauY7V2i2KkM8/UiQEpGT1UQaln79Lk/sKjq1YUYa6j2933I1lJRWWaY/FyY2TpZurGPQjHAD+/M8T3C1LqoAsBYCmGzZ5XZ2kCrEbdELEOV1u0gJ0J007+3QPGevJX95Urz672XBLgv57WRwpTrywZZ6byz204k8AOP/HfWssxvZePuHj8qWhw2t+Zrhwo7yPSWtmorb8/n87hJcNmNzr2DkP799PocPS0OHqQgwlcNe75IsHKMOA2hwtP4cHTuDCU8SMCqipXbOGpcdhB4/C5psNF/O0zf0wKMv/2yQnyqUxezkkjKOLg+0HkR31HYCVpNoYi8TqsMcUSubZGL3lfIb34GK+mmTwqfEdSyVWMoaNmknldr3z6YOJzznJTV2TjMKT0DZ0ve2h9qHgfCsnejFJ/Ew3/xkX36irhNKqKWdgoHM6VBzbZlnJTCIbcDKwsB4X/57q9Rbyleda5oQl2zfV9Wuf5g53twZHwb+LfrwsP6WDe4gVbUW4B7e3j5ionZG6aRN0kh6SW98x4BjrcA8T3n3VO2rnvrSyc0rWGFz3bT8M7/AJwMqT5iXR1nJSuWjLXIrRdg1CWSsZKp+9Wx+lmxzGN2MezkaG2ewnBxZDR2/wC6CEsRqLjt1a7RwBgMwjhkKSYPDGQAzANIcQyySSMl3YhCS9usygiutdGwklvv4eHf3mNZeTHTfF4lI8uc2zusa6HV30UaVQcLgGYzRqh6F8Rs1h0MU8EJUzss7RqzE2yqAzAi9r95cbT2MkbyL0B+rxbQwkiqI3ZER4UErRqAermOuXS9++tX0RS1Yb9vD5M62XPA4xZlLISQHkjNwR1onaN9P6lNLFa5/icFJ930qgYfptokiWCaaPpWxjGNnjjZTrGXysbjU8yDVx3UgdcHEHLk2axkUo+XOxQMrMzCyZR1iTYC+t64LromNOOqEufD15+Rspj5lvTbEQgAmn7R1C7xuRGQOJqtp2s3UUe0lU8bojjj0dio41pNs25uaR3b2Kb5m7bmrPLheyu27nTt6mik/E6KdZ/3FXlw1R8uFt6AA1vbkflVonwlR0+Grehd44ljGakQscviCOIPKl1etsThb9oPb/nGmyEjRuPuPeKslpmsxIK1sqixgdg0kDJFIJoDlkHEfhcc1Yc/8560I9Kg10W1zO3nrhx9n3M8zcW8qEsovm7m8aYuPMvVddHQ8VP7jsP71L1yYM8MgngNpF4jk681Yc/852ro27+3kxcIkTQjR0PFG7D3dh517K3rwuKf1Iea7H8djMRkpLJJ0UUVMbBRRRQBSc86opZyFVQSSeAA1JNKVz7fTbvTzfVYz92hvKR+JgfQ8Aff4UbUYuUuC3ZhvCyJbZ2z9bZWsRGpJRTz5CRh6xHDsB8ahMeuaWGNvQOdyOTGLKVU912zW55BS2JxyoQtmZiLhEGZrDS9uAXlckCtUlEliY3UobjOuUglStwQbHQkcedeMr151JurLhvju7MEFOEqszOMxOUXplDjS+g9vZ8zWuOlJOXtp9gMCFFYxClSzNdZ8D0VrbYeFwXEWggqQgw9bYfD1K4bC15+4uc8CyqVcGmGwlSMWHtW8cQFKqtVMpubwisqVXIwBW6pW6pSgWu6hZ53kczkaBKj8VtfUpCvSPzP4F/qaldoYOWTqqwVOfHMfHurSDd1AAGZmHZfKvsFejtrWjBapvL7Pn4yRNkU0ERbNipulflGlyo7rL/bzp7NtpkTqQZEHAyERr5LxPgKdM4Rujw8a5+ZtZU72I4nupbDbGUNnkJkk9ZuA/pXgKtcQeHUWVyXwlhL1fmaZIbDS42c3BWJPWy8R/KG1PuqVxEsmHRDledQSJGGsoB/GsYHXAPFRrbgGIsZS1YZgOJrWfX2UUl2JffiYyRUe9GEb/1MIPY0iIw7irEMD3EU+w+Mjk/hyI/9LK3wNM8dtiAGz5W8QD8abfU8DMLtBA3eY47+216z/TLsYyTdFU9jhcAZngLBpjmYGR2QEAAZUJyroALgXtUTg96pZnstbqyct1wMajo1qxlqO2LO7Dr1K2rlnb4eDbIllrBFK2pDGYpIo2kkYKiC5Y8AP85c655UDOTR5lDZcwzEFgtxmKiwJA42BI17xVF3i2o3T5eQNT2ztmgSSY6ZMk8yZAp0McAsUjccC/VzMeRbLwFReB2eMROXPAGpaNCFOTk98L3Ns7Fh2Un3S6cqclabYPa8LTyYZCTJCitIMpAQP6ALHQki50qQZa83eWWZOWMZ3JFIaPGDTHEYSpRkpMreqjrU3hk8KjiVvEYWozFYS+h/uD2g1a8ThqicThqsbe5cWWVOqprDK8CVIDEX187UujUrisLcWPkeYPaKaK1jY8bDu8xVymqiyjFaiqiw/Lv/AJN5toRo6I7hWkJCA36xFrgHhfUaVvhsY+EmE8Wo4SJydeZ8ed+R86QxOFSQWcXtqDwZT6yNxVu8Uns/HksYpDd1/FwEiHQPbkeRHI9xFWFncSoS+pDl+pcmvz0e55avRdCeUda2fj0niWSM3VhcfuD2EHQjupzXOt2NqfVJcpP/AE8p17InOgf+k6A9mh5V0WvWUqsK0VOm9n7dz7xGSksoKKKKkNiv76bw/VcOcp+9kuqd3rP5D3kVzZpThoM/RvI7MvVXVmZjYD9z51I7cxjYrHuWDBIuqqsCCAp0uDwLG7eFqWvVP0vdKmo0F4y+y+/oQVHlqKGmCwuRSWOaR7M7Wtc20AHJRwA5DvJJ2mew0Fz2Vu7UhDGWa58AOwfM/KvM51NzkX1ja4SyN02eSwPHmTU9hIOFJww026eSOTgbVFVnO66ifAsKko0eBZcLhqk447VVsBtCaOWSRnM2Ha1o1UdLALDMwAF5VvfQHMBwDcBasLMsih0YMjC4ZSCpB4EEcRVBcUKkZJcfD9vFf42K6dXWKKtKqtZVa3ArutbXTuznlIAK2ArIFR219osmWKEBp5b5AfRRRbPNJb8C3Gn4iVUcbi8o0M7IibDC4xpMVKqn7qFVQ6DrTtZ2F+xUyecp9WnG0MSVAVPTfRf3PlWdn4FMPCFuSFuzO3pOzEs8jH1mYknxqAn3lRGaVjqdEHYvzPzq2o26bylsvc1bLHgsIIktz4k8yeZNJYzbEcY1YVznau/zm9jZRzJsB4mqHtf6QwSQC0h7jZP9x1PkK74WjbzI0cjsWL3+jXhVW21v07DQ5R2k2Hvrj+L3snfgwjHYg1/3G5+FRMszMbsxY9rEk++uyFvCJrqOjYzehCbtiEv3Nf4XrSPfiNOE/sWT5VzmiptKNcl/n3whfjMfNX+VO9lb2xRtdZk8yV//AEBXNaKaUMne8D9IJtoQ39JB+FTuzfpBVjZ680K1jcaHtGhqQwu8E8fCQkdjdYe/X31DK3g+RnUeqMJvNFJ+IUjDsnCKyvqxQ5l6SWaUKw4MqyOQrDtAuK897N37tpICv8y3I9nEe+rRhd52dbpJmXtB+PZ51zys+xmykX7eneIMejQ6cDUpgm+rYNpcuZrAKvryOQkaX5XdlF++uXR44l1J5G5rqOE/6nBFI2AkGR0J4CSJlkjzd2dFv3XrlrW+mCXLJK2uCJPZGyhDH1iGlbrSyWsZJG1Y9y30A5AAcqekVtHcqCwsbC4vextqL8/GskVR1qTbbZlMRZaSdKcEVoy1T3FspIkUhqRTPE4apF0pJh21RSjKlLB0QnjdFbxUFqiMVAG4cRwPxHgamtvPZbLxqAhYp6XE1f2cZaNefI7410+qxFDx8SKaxYYnEqReyxtc8iXZLAfpk+Y7acY+I+kNNNfLnUfPhAbdIA1uAOo17uBq8pR1LKfE5bynrT2LCRVz3T210qGJv4kQH+qPgrDwtlPgO2ubRQGNc8INh6UI4MOZjB0Vx2CwbgdbESWH2mYzHiYTmydbTg8Temvs9hHdXR0dU+lW0t7S28+R51RdOeGdXopDB4xZY1kQ3V1DA9x/es16c6BHH7JjmHXUE8mGjDwNVPa26skdzH94vd6Y8V5+Xsq8UVxXNlSuF1lh9qEcKWrByCe5IXlxPlwHt+HfT3DxVftqbuxT6lcr+uuh8+TedV7EbvSRHUZl9Zf3HKvMdIWVa3hlLMVzX3PQ211SccLZ9/2EMJBUomAUjUVphIKkAK8bUqvVsR16mXgraYFoprr6JNSTbKKMZMNIImc5mjYZoJGPFioIKOebKdeJDVLLEDxqJ29h3AzJyq+tNVZrVs8Yff4nBLYk9nTSMp6WLo2Bto4dGFvSRtDb+pQe6noFV/YO283VfQ1Ylq0Vu4Sw0RNgBUPsnZP1UzyyzNK80hfMwAyJdikKcTkXMbAniSdL1I4zHrEpLEVzbeffMtmCmyi9zfQDtNW1tQctlwNGx9vTvncGNDpzt8K5ftze9VJAOd+wHqr/AFH9h7qhdvb0tISsRIXm3NvDsHvqvVdU6agsIibHWP2pJMbyNcclGijwX9+NNaKKlNQooooAooooAooooAooooApTD4lkbMjFT2g/HtpOigLTsvesGyzdU+uPR/1Dl4jTwq+7C3oaG1jdT2cLd1cZqS2Ttx4Db0k5r2d69h91ayipLDNkz1Lu/t1Z0GutS5FcM3Z3ny5Xja6n3dxHI11nYO8iTqNdap7m1xuuBImSssgXibVgMDwphtnZrSeibUlhIJIwAdaqKtBOOc7kiZJMKZY2EldKb7U2o0drC9ReM2vKVuqmqqr0fKphrBIpYHC7OsCXN6g8ds0yPccBS+ElnkNmBtVh+q2SuKpUnZz3acu7kT02n4FZkw9hUDi8IQwF9OXhpp5X+FW/FwU3g3ZlxFioygG+duHfbmdL8K7+ja1Sc9MFlllUcHTzIiMMLAVJbvbkNeRlzKkr9IxkJIzEdYoDqQfZVw2TutFDYkZ3H4m4D+leA+NTNeltui5byqvjyX3fx6nn7r6dSXV4EJgN1EijVFlnst+EhA1JY2A0GpNYqcoq/1PtIQooorACiiigGsuz1Oo6p7uHspo2HKnUefKpWsEVQ3vQNtcy+pFaZd3B+K+CWNWS4kcorcpfjTh8MOVJ5LcaqXYVLd4ktu1cCTWmQe1Ni6Fo9DVVl3vkgYq19K6OeGtcr39ZOk6tr1c2cdXVksmkmRW2d6HlvdrD3Wrmu8G8BmJRDaMHU83Pae7sHn4L7z7YuTCh0HpntPqeA51XauYxUVsRNhRRRW5qFFFFAFFFFAPNl7JkxDlYwvVUuzOypGiKQC7u5AUXIHiQBcmpAbm4jM4YRIqCMmV5oUgYTAtFkmLZXzAEixOim9rGkt39qRxjERTB+ixMQiZowpkjKSxzI4ViAwzRgFbi4PHSpFtr4JoGwuXExwiSOZJVEbyvIsTRymSIuFUMCCArHLl/Fc0Aybc3FBJndFjEDtE/SSRoelVA/Ropa8jFTdQt83K9J7T3VngRnkCWRgkgSWKR4Xa+VJ0RiYybEa8wRx0qV23vqswGSNlZMYmIQMQy9HDh4cPErkal7QgnS2ppfeffZMRFOI3xF8RIrmNo8NHHEofpCheMZ8R1rWJyWtc3NAUyiiigCiiigCiiigHmy9qNA+ZdQfSXkw/Y99dJ3d3gtlkjbqn3doI5GuVVJbD2uYH19BvSHZ2MO8fCsNZRlM9TbA22s0Y11qWIrim7m3TE6kN1Tbwt211/ZW0lmQEHW1Ud1b6d0Spis2GVuIvWn1ZewU5IrAjJ4VSVKUpPTHckTGZhA4Csx4YtwHnypTHYuOBGZzmKo75Rqx6NDIQo7bDnUPsvfcSswKZVMkcaSDrRgTRZoXLXGdXkDICvVvlFze9b0f9NurPXcPC7Fx9eXuHWxwJZ8FHFlaQZrsFubZVJ4E3PbYczdhURtzfECO+HuVtGzSKFuiGVopepJYIyMEDZ9EzkkdUgxMeEnxbliM+djBOCo6KMIyw4mJZDNmCkI0iFYybyKS2htZU2YmGHTHJJizF0OYt0P1lwAVDC5XpGKKM1idOwAD1lvbUreGilHC/PUhlOUt5MX3Y2i82HDSFWYMy9Ig+7kAOjRn8QsbFgACytYWtUtVOm37JkBiQdEscUsmcMGEUhYO+YdVShRlydZmdWUAWvVxroNAooooAooooAooooAooooArBFZorDSezAz2hhWaNgnG2l/nXA/pBxMuFLdICsjEhAfe47QO3tIr0RUTvFuthsdH0eKhWQC+UnR0J5o41U+BqOFKMHmJnJ49Jorqm+f0D4iDNJgWOIi49GbCdR3cpfKx7jXLZYirFWBVlNirAhgRxBB1BqY1NaKKKAKKKKAKKKKAKKKKAKKKKAKKKKAKKKKAKKKKAKKKe7J2NNipRFh4nlkP4UF7DtY8FHebCgJzdPalx0THUap4c18uPhfsrru4GKmLWVSVva50Ud1zpfu41Gbi/QMY3SfHy3ZSGEER6txylk/F2FV07zXSoMN0kDwWWOSFrKVUKqspDwSqo5WykjhcOvI1HOCmsM2TwSyQ9tAxKZ8gZc4XNluMwW9rkcheq/s3E4vFPJ0gSDDiyr0bZpy63WZHJ0QBwbEAmw4ip3CYKOFSEUKPSJ5k82djqx7ySa1p0oU/0oN5KLjYpZcS4VnGIkkeN4wlo40hd5MHiSQBnj9FXuTmE7jTLlFi2bumij70BgVdOiIDRrFIVk6B7j7xUkz5DYWVrW7TeHeIIjpHnzdGpaZApjwwmzLHM9z1lBBY5QbAEmwqu7IgmkkkCu4nQdIFzOIIcWj/APUwSICR0UxIdS1zlkYrbKKlMExtTeuOHpcNhwiyxoUjUtCo6Xo1aOKOEuHa4ZQLLlJIF6isds1sabQs86ZMjTy2idSxZ0VLRjLkYKz5FVieiUnqsKt+L2Mkro8mfq5SUDsI2ZGzoXUaMVbUeXYKkKAiNnbtRIFaRUllDdJ0jIvVlYL0jxA36LMy5yAfSYmpeiigCiiigCiiigCiiigCiiigCiiigCiiigCq1vd9HmD2iv38dpLWWaOyyr2db8Q7mBFWWigPMu+f0N4zA3eMfWYBrnjU9Io/9yLUjxW48KpX2VN+TL+nJ8q9n0UB4w+ypvyZf05PlR9lzfky/pyfKvZ9FAeMfsqb8mX9OT5Vj7Km/Jl/Tk+Vez6KA8YfZU35Mv6cnyo+ypvyZf05PlXs+igPGH2XN+TL+nJ8qPsqb8mX9OT5V7PooDxh9lTfky/pyfKj7Km/Jl/Tk+Vez6KA8YfZc35Mv6cnyo+ypvyZf05PlXs+igPGH2VN+TL+nJ8qVw2wcRI4RMPMzMbACN7k+yvZVFAcK3O/8P7taTaMmRePQREFz3SScF8Fv4iux7J2Jh8FDkw8KRRqLkIupsOLHVnbvNzUlRQEU0k04IVTDEdCzj75h/JGdI9Ob3P8o4022NuwMJ0Qhd3ADpI0zs8kisS6sWPFlbQDhldqnqKAitq4j6qjTKgKGRXn1N1jyhGlUcOqAjH+VG51UsVtmfGM8No9JXywnRjJhnLiKUBzngeNCrO6qt5Y8ua4roDoCCCAQRYg6gg8QRSGC2dHCqrGoAVFQc2yILKCx1Nh2mgK1idyerJ0VgsvVMLMyRiB7s8EgjvnQSM7BRlsJXXMFNWXZ2EMUMcZYuY40TO3Fsqhcx7za9OaKAKKKKAKKKKAKKKKA//Z"/>
          <p:cNvSpPr>
            <a:spLocks noChangeAspect="1" noChangeArrowheads="1"/>
          </p:cNvSpPr>
          <p:nvPr/>
        </p:nvSpPr>
        <p:spPr bwMode="auto">
          <a:xfrm>
            <a:off x="0" y="-722313"/>
            <a:ext cx="3076575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pnas.org/content/105/25/8537/F7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4532"/>
            <a:ext cx="4861139" cy="544036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of the Earth</a:t>
            </a:r>
          </a:p>
        </p:txBody>
      </p:sp>
    </p:spTree>
    <p:extLst>
      <p:ext uri="{BB962C8B-B14F-4D97-AF65-F5344CB8AC3E}">
        <p14:creationId xmlns:p14="http://schemas.microsoft.com/office/powerpoint/2010/main" val="259088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82" y="75156"/>
            <a:ext cx="4648200" cy="1143000"/>
          </a:xfrm>
        </p:spPr>
        <p:txBody>
          <a:bodyPr/>
          <a:lstStyle/>
          <a:p>
            <a:r>
              <a:rPr lang="en-US" altLang="en-US" b="1" dirty="0"/>
              <a:t>The Crust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8156"/>
            <a:ext cx="5181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sz="3600" b="1" u="sng" dirty="0">
                <a:cs typeface="Arial" pitchFamily="34" charset="0"/>
              </a:rPr>
              <a:t>Crust</a:t>
            </a:r>
            <a:r>
              <a:rPr lang="en-US" sz="3600" dirty="0">
                <a:cs typeface="Arial" pitchFamily="34" charset="0"/>
              </a:rPr>
              <a:t>—very thin layer; rocky surface, below the oceans, the crust is about 2 miles thick</a:t>
            </a:r>
            <a:r>
              <a:rPr lang="en-US" dirty="0">
                <a:cs typeface="Arial" pitchFamily="34" charset="0"/>
              </a:rPr>
              <a:t>.</a:t>
            </a:r>
            <a:endParaRPr lang="en-US" altLang="en-US" b="1" dirty="0"/>
          </a:p>
        </p:txBody>
      </p:sp>
      <p:pic>
        <p:nvPicPr>
          <p:cNvPr id="90116" name="Picture 4" descr="c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77" y="762000"/>
            <a:ext cx="3657600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477" y="5257800"/>
            <a:ext cx="50292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b="1" dirty="0"/>
              <a:t>This is where we live!</a:t>
            </a:r>
          </a:p>
        </p:txBody>
      </p:sp>
    </p:spTree>
    <p:extLst>
      <p:ext uri="{BB962C8B-B14F-4D97-AF65-F5344CB8AC3E}">
        <p14:creationId xmlns:p14="http://schemas.microsoft.com/office/powerpoint/2010/main" val="15259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5105400" cy="6705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500" b="1" u="sng" dirty="0"/>
              <a:t>Continental Drift theory </a:t>
            </a:r>
            <a:r>
              <a:rPr lang="en-US" sz="3500" dirty="0"/>
              <a:t>– </a:t>
            </a:r>
            <a:r>
              <a:rPr lang="en-US" sz="3500" dirty="0" smtClean="0"/>
              <a:t>the  belief </a:t>
            </a:r>
            <a:r>
              <a:rPr lang="en-US" sz="3500" dirty="0"/>
              <a:t>that all the continents used to be joined together  </a:t>
            </a:r>
            <a:r>
              <a:rPr lang="en-US" sz="3500" dirty="0" smtClean="0"/>
              <a:t>in a super continent (</a:t>
            </a:r>
            <a:r>
              <a:rPr lang="en-US" sz="3500" dirty="0" err="1" smtClean="0"/>
              <a:t>Pangea</a:t>
            </a:r>
            <a:r>
              <a:rPr lang="en-US" sz="3500" dirty="0" smtClean="0"/>
              <a:t>) </a:t>
            </a:r>
            <a:endParaRPr lang="en-US" sz="3500" dirty="0"/>
          </a:p>
          <a:p>
            <a:pPr>
              <a:lnSpc>
                <a:spcPct val="90000"/>
              </a:lnSpc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Tectonic plate movement causes the plates to collide, pull apart, or scrape against each other</a:t>
            </a:r>
            <a:endParaRPr lang="en-US" sz="3600" dirty="0"/>
          </a:p>
        </p:txBody>
      </p:sp>
      <p:pic>
        <p:nvPicPr>
          <p:cNvPr id="1026" name="Picture 2" descr="http://eatrio.net/wp-content/uploads/2013/01/4.-73896956-60a5-41e6-b0ba-55d4942856e7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74"/>
            <a:ext cx="4572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0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7813"/>
            <a:ext cx="8305800" cy="5284787"/>
          </a:xfrm>
        </p:spPr>
        <p:txBody>
          <a:bodyPr/>
          <a:lstStyle/>
          <a:p>
            <a:r>
              <a:rPr lang="en-US" sz="4800" b="1" u="sng" dirty="0" smtClean="0"/>
              <a:t>Internal Processes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occur or begin within the earth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1013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5862" y="1849785"/>
            <a:ext cx="50476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cs typeface="Arial" pitchFamily="34" charset="0"/>
              </a:rPr>
              <a:t>Plates pull away from each other and form a </a:t>
            </a:r>
            <a:r>
              <a:rPr lang="en-US" sz="3200" b="1" dirty="0" smtClean="0">
                <a:cs typeface="Arial" pitchFamily="34" charset="0"/>
              </a:rPr>
              <a:t>divergent zone</a:t>
            </a:r>
            <a:r>
              <a:rPr lang="en-US" sz="3200" dirty="0">
                <a:cs typeface="Arial" pitchFamily="34" charset="0"/>
              </a:rPr>
              <a:t>.  </a:t>
            </a:r>
            <a:endParaRPr lang="en-US" sz="3200" dirty="0" smtClean="0">
              <a:cs typeface="Arial" pitchFamily="34" charset="0"/>
            </a:endParaRPr>
          </a:p>
          <a:p>
            <a:endParaRPr lang="en-US" sz="3200" dirty="0">
              <a:cs typeface="Arial" pitchFamily="34" charset="0"/>
            </a:endParaRPr>
          </a:p>
          <a:p>
            <a:r>
              <a:rPr lang="en-US" sz="3200" dirty="0" smtClean="0">
                <a:cs typeface="Arial" pitchFamily="34" charset="0"/>
              </a:rPr>
              <a:t>Results in </a:t>
            </a:r>
            <a:r>
              <a:rPr lang="en-US" sz="3200" b="1" dirty="0" smtClean="0">
                <a:cs typeface="Arial" pitchFamily="34" charset="0"/>
              </a:rPr>
              <a:t>rift </a:t>
            </a:r>
            <a:r>
              <a:rPr lang="en-US" sz="3200" b="1" dirty="0">
                <a:cs typeface="Arial" pitchFamily="34" charset="0"/>
              </a:rPr>
              <a:t>valleys</a:t>
            </a:r>
            <a:r>
              <a:rPr lang="en-US" sz="3200" dirty="0">
                <a:cs typeface="Arial" pitchFamily="34" charset="0"/>
              </a:rPr>
              <a:t> (a large split along the crest of a mountain).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992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+mj-lt"/>
              </a:rPr>
              <a:t>Divergent (Spreading) Zone</a:t>
            </a:r>
            <a:endParaRPr lang="en-US" sz="4000" b="1" dirty="0">
              <a:latin typeface="+mj-lt"/>
            </a:endParaRPr>
          </a:p>
        </p:txBody>
      </p:sp>
      <p:pic>
        <p:nvPicPr>
          <p:cNvPr id="9" name="Picture 4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69" y="2057400"/>
            <a:ext cx="44025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 se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51816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dirty="0"/>
              <a:t>Red Sea which is between Africa &amp; Southwest Asia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Red Sea is getting larger because it is at a divergent </a:t>
            </a:r>
            <a:r>
              <a:rPr lang="en-US" altLang="en-US" sz="2800" dirty="0" smtClean="0"/>
              <a:t>boundary are spreading</a:t>
            </a:r>
            <a:endParaRPr lang="en-US" altLang="en-US" sz="2800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2438400" y="3810000"/>
            <a:ext cx="1752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3124200" y="2057400"/>
            <a:ext cx="12954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0" y="4800600"/>
            <a:ext cx="3810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0">
                <a:solidFill>
                  <a:schemeClr val="bg2"/>
                </a:solidFill>
              </a:rPr>
              <a:t>dataxinfo.com/hormuz/sinai.htm </a:t>
            </a:r>
          </a:p>
        </p:txBody>
      </p:sp>
      <p:sp>
        <p:nvSpPr>
          <p:cNvPr id="2" name="TextBox 1"/>
          <p:cNvSpPr txBox="1"/>
          <p:nvPr/>
        </p:nvSpPr>
        <p:spPr>
          <a:xfrm rot="911840">
            <a:off x="3490101" y="33205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Rift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C4DB548EC0848B946761CAFE953E6" ma:contentTypeVersion="0" ma:contentTypeDescription="Create a new document." ma:contentTypeScope="" ma:versionID="91e9c584b497855c32a3aa9486f29e2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9067506-CB7E-42ED-8505-52E2B3C97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91DF085-EF71-4422-9F08-D9BCF713D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A2EB7-07C4-4FCA-B215-FFE6D219E00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1029</TotalTime>
  <Words>1321</Words>
  <Application>Microsoft Office PowerPoint</Application>
  <PresentationFormat>On-screen Show (4:3)</PresentationFormat>
  <Paragraphs>162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Rockwell</vt:lpstr>
      <vt:lpstr>Verdana</vt:lpstr>
      <vt:lpstr>Wingdings</vt:lpstr>
      <vt:lpstr>Satellite Dish</vt:lpstr>
      <vt:lpstr>  </vt:lpstr>
      <vt:lpstr>Structure of the Earth</vt:lpstr>
      <vt:lpstr>PowerPoint Presentation</vt:lpstr>
      <vt:lpstr>Structure of the Earth</vt:lpstr>
      <vt:lpstr>The Crust</vt:lpstr>
      <vt:lpstr>PowerPoint Presentation</vt:lpstr>
      <vt:lpstr>Internal Processes  occur or begin within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 Boundary</vt:lpstr>
      <vt:lpstr>   Transform </vt:lpstr>
      <vt:lpstr>How does an earthquake form a tsunami?</vt:lpstr>
      <vt:lpstr>External Processes occur on the Earth’s surface  </vt:lpstr>
      <vt:lpstr>Weathering</vt:lpstr>
      <vt:lpstr>Wind Erosion</vt:lpstr>
      <vt:lpstr>Glacial Erosion</vt:lpstr>
      <vt:lpstr>Water Erosion</vt:lpstr>
      <vt:lpstr>Soil building: process of forming soil; formed by weathering and erosion</vt:lpstr>
      <vt:lpstr>Grand Canyon</vt:lpstr>
      <vt:lpstr>Africa at Risk</vt:lpstr>
      <vt:lpstr>Desertification Map</vt:lpstr>
      <vt:lpstr>PowerPoint Presentation</vt:lpstr>
      <vt:lpstr>Internal Forces Lecture Notes</vt:lpstr>
      <vt:lpstr>Internal Forces Continued</vt:lpstr>
      <vt:lpstr>External Forces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</dc:title>
  <dc:creator>brian.stamey</dc:creator>
  <cp:lastModifiedBy>VICTORIA PARSONS</cp:lastModifiedBy>
  <cp:revision>57</cp:revision>
  <dcterms:created xsi:type="dcterms:W3CDTF">2005-01-06T19:04:50Z</dcterms:created>
  <dcterms:modified xsi:type="dcterms:W3CDTF">2015-09-09T14:15:03Z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0x0101009B9C4DB548EC0848B946761CAFE953E6</vt:lpwstr>
  </property>
</Properties>
</file>